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9"/>
  </p:notesMasterIdLst>
  <p:sldIdLst>
    <p:sldId id="466" r:id="rId2"/>
    <p:sldId id="257" r:id="rId3"/>
    <p:sldId id="335" r:id="rId4"/>
    <p:sldId id="380" r:id="rId5"/>
    <p:sldId id="288" r:id="rId6"/>
    <p:sldId id="342" r:id="rId7"/>
    <p:sldId id="427" r:id="rId8"/>
    <p:sldId id="381" r:id="rId9"/>
    <p:sldId id="344" r:id="rId10"/>
    <p:sldId id="345" r:id="rId11"/>
    <p:sldId id="346" r:id="rId12"/>
    <p:sldId id="349" r:id="rId13"/>
    <p:sldId id="338" r:id="rId14"/>
    <p:sldId id="347" r:id="rId15"/>
    <p:sldId id="356" r:id="rId16"/>
    <p:sldId id="460" r:id="rId17"/>
    <p:sldId id="341" r:id="rId18"/>
    <p:sldId id="351" r:id="rId19"/>
    <p:sldId id="429" r:id="rId20"/>
    <p:sldId id="440" r:id="rId21"/>
    <p:sldId id="441" r:id="rId22"/>
    <p:sldId id="439" r:id="rId23"/>
    <p:sldId id="444" r:id="rId24"/>
    <p:sldId id="431" r:id="rId25"/>
    <p:sldId id="465" r:id="rId26"/>
    <p:sldId id="290" r:id="rId27"/>
    <p:sldId id="355" r:id="rId28"/>
    <p:sldId id="357" r:id="rId29"/>
    <p:sldId id="354" r:id="rId30"/>
    <p:sldId id="361" r:id="rId31"/>
    <p:sldId id="363" r:id="rId32"/>
    <p:sldId id="364" r:id="rId33"/>
    <p:sldId id="365" r:id="rId34"/>
    <p:sldId id="410" r:id="rId35"/>
    <p:sldId id="366" r:id="rId36"/>
    <p:sldId id="379" r:id="rId37"/>
    <p:sldId id="438" r:id="rId38"/>
    <p:sldId id="435" r:id="rId39"/>
    <p:sldId id="369" r:id="rId40"/>
    <p:sldId id="368" r:id="rId41"/>
    <p:sldId id="461" r:id="rId42"/>
    <p:sldId id="462" r:id="rId43"/>
    <p:sldId id="294" r:id="rId44"/>
    <p:sldId id="295" r:id="rId45"/>
    <p:sldId id="370" r:id="rId46"/>
    <p:sldId id="396" r:id="rId47"/>
    <p:sldId id="397" r:id="rId48"/>
    <p:sldId id="398" r:id="rId49"/>
    <p:sldId id="374" r:id="rId50"/>
    <p:sldId id="373" r:id="rId51"/>
    <p:sldId id="376" r:id="rId52"/>
    <p:sldId id="377" r:id="rId53"/>
    <p:sldId id="393" r:id="rId54"/>
    <p:sldId id="413" r:id="rId55"/>
    <p:sldId id="400" r:id="rId56"/>
    <p:sldId id="297" r:id="rId57"/>
    <p:sldId id="467" r:id="rId58"/>
  </p:sldIdLst>
  <p:sldSz cx="9144000" cy="6858000" type="screen4x3"/>
  <p:notesSz cx="6858000" cy="9144000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9" autoAdjust="0"/>
    <p:restoredTop sz="90937" autoAdjust="0"/>
  </p:normalViewPr>
  <p:slideViewPr>
    <p:cSldViewPr>
      <p:cViewPr varScale="1">
        <p:scale>
          <a:sx n="67" d="100"/>
          <a:sy n="67" d="100"/>
        </p:scale>
        <p:origin x="-124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A17396-18D0-4C6E-9B5C-1118EAA58144}" type="datetimeFigureOut">
              <a:rPr lang="en-US" smtClean="0"/>
              <a:pPr/>
              <a:t>9/12/2013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BD8AB-3AFE-44B7-BBC2-EC1A817FE82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9009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BD8AB-3AFE-44B7-BBC2-EC1A817FE822}" type="slidenum">
              <a:rPr lang="en-AU" smtClean="0"/>
              <a:pPr/>
              <a:t>2</a:t>
            </a:fld>
            <a:endParaRPr lang="en-A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CEE40D8-7665-42DA-B4D2-299EC8C819F0}" type="slidenum">
              <a:rPr lang="en-AU" smtClean="0">
                <a:latin typeface="Times New Roman" pitchFamily="18" charset="0"/>
              </a:rPr>
              <a:pPr>
                <a:defRPr/>
              </a:pPr>
              <a:t>17</a:t>
            </a:fld>
            <a:endParaRPr lang="en-A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3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4942FE-56F5-4ED1-AA40-9AD73F5B08FE}" type="slidenum">
              <a:rPr lang="en-AU" smtClean="0">
                <a:latin typeface="Times New Roman" pitchFamily="18" charset="0"/>
              </a:rPr>
              <a:pPr/>
              <a:t>18</a:t>
            </a:fld>
            <a:endParaRPr lang="en-A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BD8AB-3AFE-44B7-BBC2-EC1A817FE822}" type="slidenum">
              <a:rPr lang="en-AU" smtClean="0"/>
              <a:pPr/>
              <a:t>26</a:t>
            </a:fld>
            <a:endParaRPr lang="en-A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645EF56-84C8-4305-9733-B18D8BB7E221}" type="slidenum">
              <a:rPr lang="en-AU" sz="1200" smtClean="0"/>
              <a:pPr eaLnBrk="1" hangingPunct="1"/>
              <a:t>27</a:t>
            </a:fld>
            <a:endParaRPr lang="en-AU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28013B2-072F-40C2-9223-0DBDB6C6D54D}" type="slidenum">
              <a:rPr lang="en-AU" sz="1200" smtClean="0"/>
              <a:pPr eaLnBrk="1" hangingPunct="1"/>
              <a:t>28</a:t>
            </a:fld>
            <a:endParaRPr lang="en-AU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6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CF96B47-FD89-46B6-8EB9-F52D6CBA7D65}" type="slidenum">
              <a:rPr lang="en-AU" sz="1200" smtClean="0"/>
              <a:pPr eaLnBrk="1" hangingPunct="1"/>
              <a:t>29</a:t>
            </a:fld>
            <a:endParaRPr lang="en-AU" sz="12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EDB0388-6A79-440C-A988-95AAA549B3CF}" type="slidenum">
              <a:rPr lang="en-AU" sz="1200" smtClean="0"/>
              <a:pPr eaLnBrk="1" hangingPunct="1"/>
              <a:t>30</a:t>
            </a:fld>
            <a:endParaRPr lang="en-AU" sz="12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2457C2D-255A-474D-AFE5-948C41FF5364}" type="slidenum">
              <a:rPr lang="en-AU" sz="1200" smtClean="0"/>
              <a:pPr eaLnBrk="1" hangingPunct="1"/>
              <a:t>32</a:t>
            </a:fld>
            <a:endParaRPr lang="en-AU" sz="12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5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8D965E1-D816-4588-B9D1-3D385A6DAD91}" type="slidenum">
              <a:rPr lang="en-AU" sz="1200" smtClean="0"/>
              <a:pPr eaLnBrk="1" hangingPunct="1"/>
              <a:t>33</a:t>
            </a:fld>
            <a:endParaRPr lang="en-AU" sz="12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2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2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D524143-9C71-4B0D-8978-2F0BE169713C}" type="slidenum">
              <a:rPr lang="en-AU" sz="1200" smtClean="0"/>
              <a:pPr eaLnBrk="1" hangingPunct="1"/>
              <a:t>34</a:t>
            </a:fld>
            <a:endParaRPr lang="en-AU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BD8AB-3AFE-44B7-BBC2-EC1A817FE822}" type="slidenum">
              <a:rPr lang="en-AU" smtClean="0"/>
              <a:pPr/>
              <a:t>5</a:t>
            </a:fld>
            <a:endParaRPr lang="en-A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BD8AB-3AFE-44B7-BBC2-EC1A817FE822}" type="slidenum">
              <a:rPr lang="en-AU" smtClean="0"/>
              <a:pPr/>
              <a:t>39</a:t>
            </a:fld>
            <a:endParaRPr lang="en-A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BD8AB-3AFE-44B7-BBC2-EC1A817FE822}" type="slidenum">
              <a:rPr lang="en-AU" smtClean="0"/>
              <a:pPr/>
              <a:t>41</a:t>
            </a:fld>
            <a:endParaRPr lang="en-A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BD8AB-3AFE-44B7-BBC2-EC1A817FE822}" type="slidenum">
              <a:rPr lang="en-AU" smtClean="0"/>
              <a:pPr/>
              <a:t>43</a:t>
            </a:fld>
            <a:endParaRPr lang="en-A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BD8AB-3AFE-44B7-BBC2-EC1A817FE822}" type="slidenum">
              <a:rPr lang="en-AU" smtClean="0"/>
              <a:pPr/>
              <a:t>44</a:t>
            </a:fld>
            <a:endParaRPr lang="en-A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F46525A-4B76-451A-AD90-C7369AF9C278}" type="slidenum">
              <a:rPr lang="en-AU" sz="1200" smtClean="0"/>
              <a:pPr eaLnBrk="1" hangingPunct="1"/>
              <a:t>45</a:t>
            </a:fld>
            <a:endParaRPr lang="en-AU" sz="120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94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E356D7-F616-47C0-9904-52C62FC0E018}" type="slidenum">
              <a:rPr lang="en-AU" sz="1200" smtClean="0"/>
              <a:pPr eaLnBrk="1" hangingPunct="1"/>
              <a:t>46</a:t>
            </a:fld>
            <a:endParaRPr lang="en-AU" sz="120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6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6A351AD-7AD0-457D-B0D4-E34780831F1C}" type="slidenum">
              <a:rPr lang="en-AU" sz="1200" smtClean="0"/>
              <a:pPr eaLnBrk="1" hangingPunct="1"/>
              <a:t>48</a:t>
            </a:fld>
            <a:endParaRPr lang="en-AU" sz="120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BD8AB-3AFE-44B7-BBC2-EC1A817FE822}" type="slidenum">
              <a:rPr lang="en-AU" smtClean="0"/>
              <a:pPr/>
              <a:t>49</a:t>
            </a:fld>
            <a:endParaRPr lang="en-A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BCA34E1-5775-4EDD-A819-55E97D51FCB7}" type="slidenum">
              <a:rPr lang="en-AU" sz="1200" smtClean="0"/>
              <a:pPr eaLnBrk="1" hangingPunct="1"/>
              <a:t>51</a:t>
            </a:fld>
            <a:endParaRPr lang="en-AU" sz="120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E7B0CA7-02EE-47F1-BBDF-8AE66CE20A16}" type="slidenum">
              <a:rPr lang="en-AU" sz="1200" smtClean="0"/>
              <a:pPr eaLnBrk="1" hangingPunct="1"/>
              <a:t>52</a:t>
            </a:fld>
            <a:endParaRPr lang="en-AU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BD8AB-3AFE-44B7-BBC2-EC1A817FE822}" type="slidenum">
              <a:rPr lang="en-AU" smtClean="0"/>
              <a:pPr/>
              <a:t>6</a:t>
            </a:fld>
            <a:endParaRPr lang="en-A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835D899-1312-42F8-A7BB-DB9781CDE06B}" type="slidenum">
              <a:rPr lang="en-AU" sz="1200" smtClean="0"/>
              <a:pPr eaLnBrk="1" hangingPunct="1"/>
              <a:t>53</a:t>
            </a:fld>
            <a:endParaRPr lang="en-AU" sz="120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D119DEA-44BB-41B2-93DA-2C111A702BAC}" type="slidenum">
              <a:rPr lang="en-AU" sz="1200" smtClean="0"/>
              <a:pPr eaLnBrk="1" hangingPunct="1"/>
              <a:t>54</a:t>
            </a:fld>
            <a:endParaRPr lang="en-AU" sz="120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BD8AB-3AFE-44B7-BBC2-EC1A817FE822}" type="slidenum">
              <a:rPr lang="en-AU" smtClean="0"/>
              <a:pPr/>
              <a:t>56</a:t>
            </a:fld>
            <a:endParaRPr lang="en-A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C7313B8-1AB7-476E-B0FA-6E77A1428BF8}" type="slidenum">
              <a:rPr lang="en-AU" sz="1200" smtClean="0"/>
              <a:pPr eaLnBrk="1" hangingPunct="1"/>
              <a:t>57</a:t>
            </a:fld>
            <a:endParaRPr lang="en-AU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6FB8A9A-7E50-4C47-ADE6-5F5F295E0BD1}" type="slidenum">
              <a:rPr lang="en-AU" smtClean="0">
                <a:latin typeface="Times New Roman" pitchFamily="18" charset="0"/>
              </a:rPr>
              <a:pPr>
                <a:defRPr/>
              </a:pPr>
              <a:t>7</a:t>
            </a:fld>
            <a:endParaRPr lang="en-A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F1572D7-37D5-453C-948B-7B45C3166874}" type="slidenum">
              <a:rPr lang="en-AU" smtClean="0"/>
              <a:pPr/>
              <a:t>9</a:t>
            </a:fld>
            <a:endParaRPr lang="en-A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BD8AB-3AFE-44B7-BBC2-EC1A817FE822}" type="slidenum">
              <a:rPr lang="en-AU" smtClean="0"/>
              <a:pPr/>
              <a:t>10</a:t>
            </a:fld>
            <a:endParaRPr lang="en-A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BD8AB-3AFE-44B7-BBC2-EC1A817FE822}" type="slidenum">
              <a:rPr lang="en-AU" smtClean="0"/>
              <a:pPr/>
              <a:t>11</a:t>
            </a:fld>
            <a:endParaRPr lang="en-A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00BD06-E486-4994-98B5-1A83C6359223}" type="slidenum">
              <a:rPr lang="en-AU" smtClean="0">
                <a:latin typeface="Times New Roman" pitchFamily="18" charset="0"/>
              </a:rPr>
              <a:pPr/>
              <a:t>12</a:t>
            </a:fld>
            <a:endParaRPr lang="en-A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B82760A-AFDE-477D-AB5E-D75811249227}" type="slidenum">
              <a:rPr lang="en-AU" smtClean="0">
                <a:latin typeface="Times New Roman" pitchFamily="18" charset="0"/>
              </a:rPr>
              <a:pPr/>
              <a:t>13</a:t>
            </a:fld>
            <a:endParaRPr lang="en-A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path path="shape">
            <a:fillToRect l="14166" t="5554" r="835" b="77779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pitchFamily="18" charset="2"/>
        <a:buChar char="¨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G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g"/><Relationship Id="rId4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g"/><Relationship Id="rId4" Type="http://schemas.openxmlformats.org/officeDocument/2006/relationships/image" Target="../media/image11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7" Type="http://schemas.openxmlformats.org/officeDocument/2006/relationships/image" Target="../media/image126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g"/><Relationship Id="rId5" Type="http://schemas.openxmlformats.org/officeDocument/2006/relationships/image" Target="../media/image124.jpg"/><Relationship Id="rId4" Type="http://schemas.openxmlformats.org/officeDocument/2006/relationships/image" Target="../media/image12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png"/><Relationship Id="rId7" Type="http://schemas.openxmlformats.org/officeDocument/2006/relationships/image" Target="../media/image1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7.jpe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/>
          <a:lstStyle/>
          <a:p>
            <a:pPr algn="ctr"/>
            <a:r>
              <a:rPr lang="en-AU" sz="4000" dirty="0" smtClean="0"/>
              <a:t>Porphyry field training course</a:t>
            </a:r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AU" b="1" dirty="0" smtClean="0">
                <a:solidFill>
                  <a:srgbClr val="FFC000"/>
                </a:solidFill>
              </a:rPr>
              <a:t>Introduction to mapping porphyry Cu-Au </a:t>
            </a:r>
          </a:p>
          <a:p>
            <a:r>
              <a:rPr lang="en-AU" dirty="0" smtClean="0"/>
              <a:t>When - about November 14-21</a:t>
            </a:r>
          </a:p>
          <a:p>
            <a:r>
              <a:rPr lang="en-AU" dirty="0" smtClean="0"/>
              <a:t>Where – Orange district </a:t>
            </a:r>
          </a:p>
          <a:p>
            <a:r>
              <a:rPr lang="en-AU" dirty="0" smtClean="0"/>
              <a:t>Presenters – Greg Corbett and Doug Menzies</a:t>
            </a:r>
          </a:p>
          <a:p>
            <a:r>
              <a:rPr lang="en-AU" dirty="0" smtClean="0"/>
              <a:t>See – </a:t>
            </a:r>
            <a:r>
              <a:rPr lang="en-AU" dirty="0" smtClean="0">
                <a:solidFill>
                  <a:srgbClr val="FFC000"/>
                </a:solidFill>
              </a:rPr>
              <a:t>www.cmcgeos.com</a:t>
            </a:r>
            <a:endParaRPr lang="en-AU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026024"/>
            <a:ext cx="3775968" cy="283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61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3473"/>
            <a:ext cx="3186106" cy="1143000"/>
          </a:xfrm>
        </p:spPr>
        <p:txBody>
          <a:bodyPr/>
          <a:lstStyle/>
          <a:p>
            <a:pPr algn="ctr"/>
            <a:r>
              <a:rPr lang="en-AU" sz="3600" dirty="0" smtClean="0"/>
              <a:t>Mineralised growth faults </a:t>
            </a:r>
            <a:endParaRPr lang="en-AU" sz="36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12" y="1149549"/>
            <a:ext cx="3563888" cy="572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Content Placeholder 3" descr="Cadia E 15,820E.jpg"/>
          <p:cNvPicPr>
            <a:picLocks noChangeAspect="1"/>
          </p:cNvPicPr>
          <p:nvPr/>
        </p:nvPicPr>
        <p:blipFill>
          <a:blip r:embed="rId4"/>
          <a:srcRect l="7174"/>
          <a:stretch>
            <a:fillRect/>
          </a:stretch>
        </p:blipFill>
        <p:spPr>
          <a:xfrm>
            <a:off x="3419872" y="-19993"/>
            <a:ext cx="4183361" cy="4097305"/>
          </a:xfrm>
          <a:prstGeom prst="rect">
            <a:avLst/>
          </a:prstGeom>
        </p:spPr>
      </p:pic>
      <p:pic>
        <p:nvPicPr>
          <p:cNvPr id="9" name="Picture 5" descr="C:\Documents and Settings\Greg\My Documents\DATA by country D Zero\Australia\NSW\Cadia\CadiaFE03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1880" y="3948861"/>
            <a:ext cx="4195948" cy="290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700808"/>
            <a:ext cx="2699792" cy="28293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03233" y="0"/>
            <a:ext cx="151216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000" dirty="0" err="1" smtClean="0"/>
              <a:t>Cadia</a:t>
            </a:r>
            <a:r>
              <a:rPr lang="en-AU" sz="2000" dirty="0" smtClean="0"/>
              <a:t> East </a:t>
            </a:r>
          </a:p>
          <a:p>
            <a:r>
              <a:rPr lang="en-AU" sz="2000" dirty="0" smtClean="0"/>
              <a:t>2,347Mt @ 0.44g/t Au &amp; 0.28%Cu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287765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851"/>
            <a:ext cx="9144000" cy="1143000"/>
          </a:xfrm>
        </p:spPr>
        <p:txBody>
          <a:bodyPr/>
          <a:lstStyle/>
          <a:p>
            <a:pPr algn="ctr"/>
            <a:r>
              <a:rPr lang="en-AU" sz="3600" dirty="0" smtClean="0"/>
              <a:t>Structure in porphyry systems – localisation  </a:t>
            </a:r>
            <a:endParaRPr lang="en-AU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"/>
          <a:stretch/>
        </p:blipFill>
        <p:spPr>
          <a:xfrm>
            <a:off x="35496" y="943133"/>
            <a:ext cx="9036496" cy="591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24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23" y="357780"/>
            <a:ext cx="8741664" cy="6473952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92696"/>
          </a:xfrm>
          <a:solidFill>
            <a:schemeClr val="bg1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dirty="0" smtClean="0"/>
              <a:t>Structural control to porphyry Cu-Au</a:t>
            </a:r>
          </a:p>
        </p:txBody>
      </p:sp>
    </p:spTree>
    <p:extLst>
      <p:ext uri="{BB962C8B-B14F-4D97-AF65-F5344CB8AC3E}">
        <p14:creationId xmlns:p14="http://schemas.microsoft.com/office/powerpoint/2010/main" val="1544806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My Documents\ScannedPhotos\Country\Chile\Porphyry\1233 - ChuquicamataSplay.png"/>
          <p:cNvPicPr>
            <a:picLocks noChangeAspect="1" noChangeArrowheads="1"/>
          </p:cNvPicPr>
          <p:nvPr/>
        </p:nvPicPr>
        <p:blipFill>
          <a:blip r:embed="rId3"/>
          <a:srcRect l="6000"/>
          <a:stretch>
            <a:fillRect/>
          </a:stretch>
        </p:blipFill>
        <p:spPr bwMode="auto">
          <a:xfrm>
            <a:off x="17546" y="1988840"/>
            <a:ext cx="6858710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C:\My Documents\ScannedPhotos\Country\Chile\Porphyry\1234 - NthChilePorphMap.png"/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4"/>
          <a:srcRect r="57302"/>
          <a:stretch/>
        </p:blipFill>
        <p:spPr bwMode="auto">
          <a:xfrm>
            <a:off x="4572000" y="42506"/>
            <a:ext cx="4344541" cy="6815494"/>
          </a:xfrm>
          <a:noFill/>
          <a:ln>
            <a:miter lim="800000"/>
            <a:headEnd/>
            <a:tailEnd/>
          </a:ln>
        </p:spPr>
      </p:pic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188640"/>
            <a:ext cx="5796136" cy="1676400"/>
          </a:xfrm>
          <a:solidFill>
            <a:schemeClr val="bg1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dirty="0" smtClean="0"/>
              <a:t>Arc parallel faults and  </a:t>
            </a:r>
            <a:r>
              <a:rPr lang="en-US" sz="3600" dirty="0" err="1" smtClean="0"/>
              <a:t>Chuquicamata</a:t>
            </a:r>
            <a:r>
              <a:rPr lang="en-US" sz="3600" dirty="0"/>
              <a:t> </a:t>
            </a:r>
            <a:r>
              <a:rPr lang="en-US" sz="3600" dirty="0" err="1" smtClean="0"/>
              <a:t>localised</a:t>
            </a:r>
            <a:r>
              <a:rPr lang="en-US" sz="3600" dirty="0" smtClean="0"/>
              <a:t> by a splay in oblique convergence</a:t>
            </a:r>
          </a:p>
        </p:txBody>
      </p:sp>
      <p:pic>
        <p:nvPicPr>
          <p:cNvPr id="5" name="Picture 4" descr="C:\My Documents\ScannedPhotos\Country\Chile\Porphyry\1234 - NthChilePorphMap.png"/>
          <p:cNvPicPr>
            <a:picLocks noChangeAspect="1" noChangeArrowheads="1"/>
          </p:cNvPicPr>
          <p:nvPr/>
        </p:nvPicPr>
        <p:blipFill rotWithShape="1">
          <a:blip r:embed="rId4"/>
          <a:srcRect l="45609" t="80452" r="40476" b="11109"/>
          <a:stretch/>
        </p:blipFill>
        <p:spPr bwMode="auto">
          <a:xfrm>
            <a:off x="7704816" y="6253316"/>
            <a:ext cx="1415845" cy="575187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466" y="4773148"/>
            <a:ext cx="1563638" cy="208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38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0"/>
            <a:ext cx="4585451" cy="685800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334"/>
            <a:ext cx="3563888" cy="684266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0"/>
            <a:ext cx="3682752" cy="77809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AU" sz="3600" dirty="0" smtClean="0"/>
              <a:t>La </a:t>
            </a:r>
            <a:r>
              <a:rPr lang="en-AU" sz="3600" dirty="0" err="1"/>
              <a:t>E</a:t>
            </a:r>
            <a:r>
              <a:rPr lang="en-AU" sz="3600" dirty="0" err="1" smtClean="0"/>
              <a:t>scondida</a:t>
            </a:r>
            <a:endParaRPr lang="en-AU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611560" y="3150885"/>
            <a:ext cx="158729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000" dirty="0" smtClean="0"/>
              <a:t>La </a:t>
            </a:r>
            <a:r>
              <a:rPr lang="en-AU" sz="2000" dirty="0" err="1" smtClean="0"/>
              <a:t>Escondida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885595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" b="15442"/>
          <a:stretch/>
        </p:blipFill>
        <p:spPr>
          <a:xfrm>
            <a:off x="1" y="696735"/>
            <a:ext cx="9144000" cy="616126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970784" cy="706090"/>
          </a:xfrm>
          <a:solidFill>
            <a:schemeClr val="bg1"/>
          </a:solidFill>
        </p:spPr>
        <p:txBody>
          <a:bodyPr/>
          <a:lstStyle/>
          <a:p>
            <a:r>
              <a:rPr lang="en-AU" sz="3600" dirty="0" smtClean="0"/>
              <a:t>New South Wales </a:t>
            </a: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4032340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8940" y="97829"/>
            <a:ext cx="4376291" cy="1143000"/>
          </a:xfrm>
        </p:spPr>
        <p:txBody>
          <a:bodyPr/>
          <a:lstStyle/>
          <a:p>
            <a:pPr algn="ctr"/>
            <a:r>
              <a:rPr lang="en-AU" sz="3600" dirty="0" smtClean="0"/>
              <a:t>Dextral </a:t>
            </a:r>
            <a:r>
              <a:rPr lang="en-AU" sz="3600" dirty="0" err="1" smtClean="0"/>
              <a:t>transpression</a:t>
            </a:r>
            <a:endParaRPr lang="en-AU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15335"/>
            <a:ext cx="3563888" cy="684266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789040"/>
            <a:ext cx="4474269" cy="2982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940" y="800672"/>
            <a:ext cx="4376291" cy="29163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09928" y="1020812"/>
            <a:ext cx="1319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La </a:t>
            </a:r>
            <a:r>
              <a:rPr lang="en-AU" dirty="0" err="1" smtClean="0"/>
              <a:t>Coipa</a:t>
            </a:r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6946183" y="3846239"/>
            <a:ext cx="1183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El Indio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16398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266"/>
            <a:ext cx="7884368" cy="6045733"/>
          </a:xfrm>
          <a:prstGeom prst="rect">
            <a:avLst/>
          </a:prstGeom>
        </p:spPr>
      </p:pic>
      <p:pic>
        <p:nvPicPr>
          <p:cNvPr id="5124" name="Picture 5" descr="C:\Documents and Settings\Greg\My Documents\Scanned and reduced\Deposit types\Porphyry\PorphyryTex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23584"/>
            <a:ext cx="3203848" cy="213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14375"/>
          </a:xfrm>
          <a:solidFill>
            <a:srgbClr val="0000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600" dirty="0" smtClean="0">
                <a:solidFill>
                  <a:srgbClr val="FFC000"/>
                </a:solidFill>
              </a:rPr>
              <a:t>Changes in converge as a trigger for intrusion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/>
          <a:srcRect r="29764"/>
          <a:stretch/>
        </p:blipFill>
        <p:spPr bwMode="auto">
          <a:xfrm>
            <a:off x="7323111" y="548680"/>
            <a:ext cx="1835697" cy="4197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5486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707" y="125760"/>
            <a:ext cx="9120293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dirty="0" smtClean="0"/>
              <a:t>Vectors to blind porphyry Cu-Au 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7" y="796677"/>
            <a:ext cx="9120293" cy="608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43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8229600" cy="1143000"/>
          </a:xfrm>
        </p:spPr>
        <p:txBody>
          <a:bodyPr/>
          <a:lstStyle/>
          <a:p>
            <a:r>
              <a:rPr lang="en-AU" sz="3600" dirty="0" smtClean="0"/>
              <a:t>Zoned </a:t>
            </a:r>
            <a:r>
              <a:rPr lang="en-AU" sz="3600" dirty="0" err="1" smtClean="0"/>
              <a:t>prograde</a:t>
            </a:r>
            <a:r>
              <a:rPr lang="en-AU" sz="3600" dirty="0" smtClean="0"/>
              <a:t> alteration</a:t>
            </a:r>
            <a:endParaRPr lang="en-AU" sz="3600" dirty="0"/>
          </a:p>
        </p:txBody>
      </p:sp>
      <p:pic>
        <p:nvPicPr>
          <p:cNvPr id="4" name="Picture 6" descr="C:\Documents and Settings\Greg\My Documents\Scanned and reduced\Models\TLS 2008\14022aa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9553" y="928305"/>
            <a:ext cx="3744415" cy="5929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Documents and Settings\Greg\My Documents\Scanned and reduced\Country\Chile\Caspiche Nov 2008\DDH15 612.9m ser op on Kfeld halos Caspiche_2008_11_09_455401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4289" y="4580429"/>
            <a:ext cx="3419327" cy="227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My Documents\ScannedPhotos\Country\Australia\CadiaRidgeway\Epidote alteration.jpg"/>
          <p:cNvPicPr>
            <a:picLocks noChangeAspect="1" noChangeArrowheads="1"/>
          </p:cNvPicPr>
          <p:nvPr/>
        </p:nvPicPr>
        <p:blipFill>
          <a:blip r:embed="rId4"/>
          <a:srcRect t="6824" b="4477"/>
          <a:stretch>
            <a:fillRect/>
          </a:stretch>
        </p:blipFill>
        <p:spPr bwMode="auto">
          <a:xfrm>
            <a:off x="4840150" y="123710"/>
            <a:ext cx="3281339" cy="1938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04864"/>
            <a:ext cx="3385592" cy="2257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5136" y="4097807"/>
            <a:ext cx="122501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000" dirty="0" smtClean="0"/>
              <a:t>Ridgeway</a:t>
            </a:r>
            <a:endParaRPr lang="en-A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529455" y="6457890"/>
            <a:ext cx="161454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000" dirty="0" err="1" smtClean="0"/>
              <a:t>Caspice</a:t>
            </a:r>
            <a:r>
              <a:rPr lang="en-AU" sz="2000" dirty="0" smtClean="0"/>
              <a:t> Chile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4246541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" t="6181" r="9473"/>
          <a:stretch/>
        </p:blipFill>
        <p:spPr>
          <a:xfrm>
            <a:off x="21704" y="116632"/>
            <a:ext cx="9122296" cy="648859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1628800"/>
            <a:ext cx="4320480" cy="1143000"/>
          </a:xfrm>
        </p:spPr>
        <p:txBody>
          <a:bodyPr/>
          <a:lstStyle/>
          <a:p>
            <a:pPr algn="ctr"/>
            <a:r>
              <a:rPr lang="en-AU" sz="3600" dirty="0" smtClean="0">
                <a:solidFill>
                  <a:schemeClr val="bg2"/>
                </a:solidFill>
              </a:rPr>
              <a:t>Exploration for </a:t>
            </a:r>
            <a:r>
              <a:rPr lang="en-AU" sz="3600" dirty="0" err="1" smtClean="0">
                <a:solidFill>
                  <a:schemeClr val="bg2"/>
                </a:solidFill>
              </a:rPr>
              <a:t>Tasmanides</a:t>
            </a:r>
            <a:r>
              <a:rPr lang="en-AU" sz="3600" dirty="0" smtClean="0">
                <a:solidFill>
                  <a:schemeClr val="bg2"/>
                </a:solidFill>
              </a:rPr>
              <a:t/>
            </a:r>
            <a:br>
              <a:rPr lang="en-AU" sz="3600" dirty="0" smtClean="0">
                <a:solidFill>
                  <a:schemeClr val="bg2"/>
                </a:solidFill>
              </a:rPr>
            </a:br>
            <a:r>
              <a:rPr lang="en-AU" sz="3600" dirty="0" smtClean="0">
                <a:solidFill>
                  <a:schemeClr val="bg2"/>
                </a:solidFill>
              </a:rPr>
              <a:t>Arc-style Cu-Au in a Pacific rim context </a:t>
            </a:r>
            <a:endParaRPr lang="en-AU" sz="3600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9992" y="5817458"/>
            <a:ext cx="3528392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AU" sz="2000" dirty="0" smtClean="0">
                <a:solidFill>
                  <a:schemeClr val="bg2"/>
                </a:solidFill>
              </a:rPr>
              <a:t>Greg Corbett</a:t>
            </a:r>
          </a:p>
          <a:p>
            <a:r>
              <a:rPr lang="en-AU" sz="2000" dirty="0" smtClean="0">
                <a:solidFill>
                  <a:schemeClr val="bg2"/>
                </a:solidFill>
              </a:rPr>
              <a:t>Corbett and Menzies Consulting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704" y="5862766"/>
            <a:ext cx="2813912" cy="70788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AU" sz="2000" dirty="0" smtClean="0">
                <a:solidFill>
                  <a:schemeClr val="bg2"/>
                </a:solidFill>
              </a:rPr>
              <a:t>www.cmcgeos.com</a:t>
            </a:r>
          </a:p>
          <a:p>
            <a:r>
              <a:rPr lang="en-AU" sz="2000" dirty="0" smtClean="0">
                <a:solidFill>
                  <a:schemeClr val="bg2"/>
                </a:solidFill>
              </a:rPr>
              <a:t>www.corbettgeology.com</a:t>
            </a:r>
            <a:endParaRPr lang="en-AU" sz="2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" y="3284984"/>
            <a:ext cx="5826834" cy="35730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4" y="116632"/>
            <a:ext cx="5826834" cy="1143000"/>
          </a:xfrm>
        </p:spPr>
        <p:txBody>
          <a:bodyPr/>
          <a:lstStyle/>
          <a:p>
            <a:pPr algn="ctr"/>
            <a:r>
              <a:rPr lang="en-AU" sz="3600" dirty="0" smtClean="0"/>
              <a:t>Barren shoulders </a:t>
            </a:r>
            <a:r>
              <a:rPr lang="en-AU" sz="3600" dirty="0" err="1" smtClean="0"/>
              <a:t>vs</a:t>
            </a:r>
            <a:r>
              <a:rPr lang="en-AU" sz="3600" dirty="0" smtClean="0"/>
              <a:t> </a:t>
            </a:r>
            <a:r>
              <a:rPr lang="en-AU" sz="3600" dirty="0" err="1" smtClean="0"/>
              <a:t>lithocaps</a:t>
            </a:r>
            <a:endParaRPr lang="en-AU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218" y="4562838"/>
            <a:ext cx="3444895" cy="229516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851" y="2212367"/>
            <a:ext cx="3446508" cy="2296753"/>
          </a:xfrm>
        </p:spPr>
      </p:pic>
      <p:pic>
        <p:nvPicPr>
          <p:cNvPr id="7" name="Picture 3" descr="C:\My Documents\PPGraphics\Country\New Zealand\29 Look R 1.jpg"/>
          <p:cNvPicPr>
            <a:picLocks noChangeAspect="1" noChangeArrowheads="1"/>
          </p:cNvPicPr>
          <p:nvPr/>
        </p:nvPicPr>
        <p:blipFill rotWithShape="1">
          <a:blip r:embed="rId5"/>
          <a:srcRect t="27349" b="1"/>
          <a:stretch/>
        </p:blipFill>
        <p:spPr bwMode="auto">
          <a:xfrm>
            <a:off x="9724" y="826470"/>
            <a:ext cx="5076056" cy="2458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864053" y="826470"/>
            <a:ext cx="3198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 smtClean="0">
                <a:solidFill>
                  <a:schemeClr val="bg2"/>
                </a:solidFill>
              </a:rPr>
              <a:t>Lookout Rocks New Zealand</a:t>
            </a:r>
            <a:endParaRPr lang="en-AU" sz="2000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80073" y="2357586"/>
            <a:ext cx="136608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000" dirty="0" err="1" smtClean="0"/>
              <a:t>Bulahdulah</a:t>
            </a:r>
            <a:endParaRPr lang="en-A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7774245" y="6457890"/>
            <a:ext cx="137486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000" dirty="0" err="1" smtClean="0"/>
              <a:t>Esk</a:t>
            </a:r>
            <a:r>
              <a:rPr lang="en-AU" sz="2000" dirty="0" smtClean="0"/>
              <a:t> Trough</a:t>
            </a:r>
            <a:endParaRPr lang="en-AU" sz="2000" dirty="0"/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218" y="42764"/>
            <a:ext cx="3461891" cy="230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101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440" y="764704"/>
            <a:ext cx="5183561" cy="44392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5484" y="116632"/>
            <a:ext cx="5138515" cy="1143000"/>
          </a:xfrm>
        </p:spPr>
        <p:txBody>
          <a:bodyPr/>
          <a:lstStyle/>
          <a:p>
            <a:pPr algn="ctr"/>
            <a:r>
              <a:rPr lang="en-AU" sz="3600" dirty="0" err="1" smtClean="0"/>
              <a:t>Wafi</a:t>
            </a:r>
            <a:r>
              <a:rPr lang="en-AU" sz="3600" dirty="0" smtClean="0"/>
              <a:t> Alteration zonation</a:t>
            </a:r>
            <a:endParaRPr lang="en-AU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" y="44624"/>
            <a:ext cx="3556447" cy="2370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59"/>
          <a:stretch/>
        </p:blipFill>
        <p:spPr bwMode="auto">
          <a:xfrm>
            <a:off x="30881" y="2491308"/>
            <a:ext cx="4687442" cy="4366692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TextBox 2"/>
          <p:cNvSpPr txBox="1"/>
          <p:nvPr/>
        </p:nvSpPr>
        <p:spPr>
          <a:xfrm>
            <a:off x="4716016" y="6093296"/>
            <a:ext cx="2247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 smtClean="0"/>
              <a:t>From Menzies 2013</a:t>
            </a:r>
            <a:endParaRPr lang="en-A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443018" y="4819887"/>
            <a:ext cx="3097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 smtClean="0">
                <a:solidFill>
                  <a:schemeClr val="bg2"/>
                </a:solidFill>
              </a:rPr>
              <a:t>Modified from Corbett 2011</a:t>
            </a:r>
            <a:endParaRPr lang="en-AU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998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AU" sz="3600" dirty="0" err="1" smtClean="0"/>
              <a:t>Phyllic</a:t>
            </a:r>
            <a:r>
              <a:rPr lang="en-AU" sz="3600" dirty="0" smtClean="0"/>
              <a:t> alteration</a:t>
            </a:r>
            <a:endParaRPr lang="en-AU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3767501" cy="5964707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13" y="3708507"/>
            <a:ext cx="4695998" cy="3130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882" y="733958"/>
            <a:ext cx="4541118" cy="30274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7985" y="62064"/>
            <a:ext cx="476655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000" dirty="0" smtClean="0"/>
              <a:t>Silica-sericite with B vein Temora Australia </a:t>
            </a:r>
          </a:p>
          <a:p>
            <a:pPr algn="ctr"/>
            <a:r>
              <a:rPr lang="en-AU" sz="2000" dirty="0" smtClean="0"/>
              <a:t>0.1 g/t Au &amp; 0.11% Cu </a:t>
            </a:r>
            <a:endParaRPr lang="en-A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091029" y="3761370"/>
            <a:ext cx="166609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000" dirty="0" smtClean="0"/>
              <a:t>La Arena </a:t>
            </a:r>
            <a:r>
              <a:rPr lang="en-AU" sz="2000" dirty="0"/>
              <a:t>P</a:t>
            </a:r>
            <a:r>
              <a:rPr lang="en-AU" sz="2000" dirty="0" smtClean="0"/>
              <a:t>eru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39592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72" y="25177"/>
            <a:ext cx="9127128" cy="1143000"/>
          </a:xfrm>
        </p:spPr>
        <p:txBody>
          <a:bodyPr/>
          <a:lstStyle/>
          <a:p>
            <a:pPr algn="ctr"/>
            <a:r>
              <a:rPr lang="en-AU" sz="3600" dirty="0" smtClean="0"/>
              <a:t>D veins – sulphide lodes with sericite selvages</a:t>
            </a:r>
            <a:endParaRPr lang="en-AU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692696"/>
            <a:ext cx="2501730" cy="375259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764704"/>
            <a:ext cx="3725652" cy="24837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20380" y="1008996"/>
            <a:ext cx="2155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 err="1" smtClean="0"/>
              <a:t>Bilimoia</a:t>
            </a:r>
            <a:r>
              <a:rPr lang="en-AU" sz="2000" dirty="0" smtClean="0"/>
              <a:t> &amp; </a:t>
            </a:r>
            <a:r>
              <a:rPr lang="en-AU" sz="2000" dirty="0" err="1" smtClean="0"/>
              <a:t>Nakru</a:t>
            </a:r>
            <a:r>
              <a:rPr lang="en-AU" sz="2000" dirty="0" smtClean="0"/>
              <a:t> Papua New Guinea</a:t>
            </a:r>
            <a:endParaRPr lang="en-AU" sz="2000" dirty="0"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489" y="3356993"/>
            <a:ext cx="5251511" cy="3501008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" y="4291282"/>
            <a:ext cx="3780493" cy="25193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0969" y="2540585"/>
            <a:ext cx="1894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 err="1" smtClean="0"/>
              <a:t>Rawbelle</a:t>
            </a:r>
            <a:r>
              <a:rPr lang="en-AU" sz="2000" dirty="0" smtClean="0"/>
              <a:t> Qld &amp; Stavely, Vic 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792719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3" y="59427"/>
            <a:ext cx="4905177" cy="679857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109253"/>
            <a:ext cx="4211960" cy="2748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302" y="673376"/>
            <a:ext cx="4133436" cy="27556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9828" y="17760"/>
            <a:ext cx="3456384" cy="77809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AU" sz="3600" dirty="0" smtClean="0"/>
              <a:t>Mineral Hill </a:t>
            </a:r>
            <a:endParaRPr lang="en-A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5257204" y="3402988"/>
            <a:ext cx="2098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Jacks Hut Lode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7867306" y="366667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P</a:t>
            </a:r>
            <a:r>
              <a:rPr lang="en-AU" dirty="0" smtClean="0"/>
              <a:t>arkers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113" y="-4292"/>
            <a:ext cx="3312368" cy="227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1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152" y="548680"/>
            <a:ext cx="2736304" cy="1143000"/>
          </a:xfrm>
        </p:spPr>
        <p:txBody>
          <a:bodyPr/>
          <a:lstStyle/>
          <a:p>
            <a:pPr algn="ctr"/>
            <a:r>
              <a:rPr lang="en-AU" sz="3600" dirty="0" smtClean="0"/>
              <a:t>15 g/t Au</a:t>
            </a:r>
            <a:br>
              <a:rPr lang="en-AU" sz="3600" dirty="0" smtClean="0"/>
            </a:br>
            <a:r>
              <a:rPr lang="en-AU" sz="3600" dirty="0" smtClean="0"/>
              <a:t> in a </a:t>
            </a:r>
            <a:br>
              <a:rPr lang="en-AU" sz="3600" dirty="0" smtClean="0"/>
            </a:br>
            <a:r>
              <a:rPr lang="en-AU" sz="3600" dirty="0" smtClean="0"/>
              <a:t>D vein </a:t>
            </a:r>
            <a:endParaRPr lang="en-AU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98" y="3185931"/>
            <a:ext cx="5508104" cy="367206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3" y="20589"/>
            <a:ext cx="5625257" cy="3750172"/>
          </a:xfrm>
        </p:spPr>
      </p:pic>
    </p:spTree>
    <p:extLst>
      <p:ext uri="{BB962C8B-B14F-4D97-AF65-F5344CB8AC3E}">
        <p14:creationId xmlns:p14="http://schemas.microsoft.com/office/powerpoint/2010/main" val="1611769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444" y="17760"/>
            <a:ext cx="8229600" cy="1143000"/>
          </a:xfrm>
        </p:spPr>
        <p:txBody>
          <a:bodyPr/>
          <a:lstStyle/>
          <a:p>
            <a:pPr algn="ctr"/>
            <a:r>
              <a:rPr lang="en-AU" sz="3600" dirty="0" smtClean="0"/>
              <a:t>Styles of magmatic arc Cu-Au</a:t>
            </a:r>
            <a:endParaRPr lang="en-AU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33"/>
            <a:ext cx="9144000" cy="628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37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06" b="36250"/>
          <a:stretch>
            <a:fillRect/>
          </a:stretch>
        </p:blipFill>
        <p:spPr bwMode="auto">
          <a:xfrm>
            <a:off x="1663700" y="908050"/>
            <a:ext cx="7496175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solidFill>
            <a:srgbClr val="0808F2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200" smtClean="0"/>
              <a:t>Low sulphidation epithermal quartz-sulphide Au </a:t>
            </a:r>
            <a:r>
              <a:rPr lang="en-US" sz="3200" u="sng" smtClean="0"/>
              <a:t>+</a:t>
            </a:r>
            <a:r>
              <a:rPr lang="en-US" sz="3200" smtClean="0"/>
              <a:t> Cu</a:t>
            </a:r>
            <a:endParaRPr lang="en-AU" sz="3200" smtClean="0"/>
          </a:p>
        </p:txBody>
      </p:sp>
      <p:pic>
        <p:nvPicPr>
          <p:cNvPr id="38916" name="Picture 4" descr="C:\Documents and Settings\Greg Corbett\My Documents\Scanned and Reduced photos\Country\Australia\Cowal\Quartz-pyrite Cowal_23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5000" b="11627"/>
          <a:stretch>
            <a:fillRect/>
          </a:stretch>
        </p:blipFill>
        <p:spPr bwMode="auto">
          <a:xfrm>
            <a:off x="0" y="3962400"/>
            <a:ext cx="4343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3962400" y="6400800"/>
            <a:ext cx="2482850" cy="400050"/>
          </a:xfrm>
          <a:prstGeom prst="rect">
            <a:avLst/>
          </a:prstGeom>
          <a:solidFill>
            <a:srgbClr val="0808F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/>
              <a:t>Lake Cowal, Australia</a:t>
            </a:r>
            <a:endParaRPr lang="en-AU" sz="2000"/>
          </a:p>
        </p:txBody>
      </p:sp>
      <p:pic>
        <p:nvPicPr>
          <p:cNvPr id="38918" name="Picture 6" descr="C:\My Documents\PPGraphics\Country\PNG\Bil 1-QtzSu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8" r="21428"/>
          <a:stretch>
            <a:fillRect/>
          </a:stretch>
        </p:blipFill>
        <p:spPr bwMode="auto">
          <a:xfrm>
            <a:off x="0" y="609600"/>
            <a:ext cx="4343400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0" y="3429000"/>
            <a:ext cx="3124200" cy="400050"/>
          </a:xfrm>
          <a:prstGeom prst="rect">
            <a:avLst/>
          </a:prstGeom>
          <a:solidFill>
            <a:srgbClr val="0808F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dirty="0" err="1"/>
              <a:t>Bilimoia</a:t>
            </a:r>
            <a:r>
              <a:rPr lang="en-US" sz="2000" dirty="0"/>
              <a:t> Papua New Guinea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994803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My Documents\PPGraphics\Country\Australia\5 Min Hill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8"/>
          <a:stretch>
            <a:fillRect/>
          </a:stretch>
        </p:blipFill>
        <p:spPr bwMode="auto">
          <a:xfrm>
            <a:off x="4854872" y="1052736"/>
            <a:ext cx="38862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 descr="C:\My Documents\ScannedPhotos\Country\PNG\Lihir\36-Lihir lithological permeability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8" y="2420888"/>
            <a:ext cx="3538153" cy="23587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 descr="C:\My Documents\ScannedPhotos\Country\PNG\Lihir\36-Lihir offshore seismi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8" y="4509120"/>
            <a:ext cx="3523320" cy="23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186410" y="21158"/>
            <a:ext cx="4038600" cy="1179984"/>
          </a:xfrm>
          <a:solidFill>
            <a:srgbClr val="1818E2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200" dirty="0" smtClean="0"/>
              <a:t>Variations in quartz-</a:t>
            </a:r>
            <a:r>
              <a:rPr lang="en-US" sz="3200" dirty="0" err="1" smtClean="0"/>
              <a:t>sulphide</a:t>
            </a:r>
            <a:r>
              <a:rPr lang="en-US" sz="3200" dirty="0" smtClean="0"/>
              <a:t> Au </a:t>
            </a:r>
            <a:r>
              <a:rPr lang="en-US" sz="3200" u="sng" dirty="0" smtClean="0"/>
              <a:t>+</a:t>
            </a:r>
            <a:r>
              <a:rPr lang="en-US" sz="3200" dirty="0" smtClean="0"/>
              <a:t> Cu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2699792" y="2392439"/>
            <a:ext cx="1143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/>
              <a:t>14 g/t Au</a:t>
            </a:r>
            <a:endParaRPr lang="en-AU" sz="2000"/>
          </a:p>
        </p:txBody>
      </p:sp>
      <p:pic>
        <p:nvPicPr>
          <p:cNvPr id="7" name="Picture 8" descr="C:\Documents and Settings\Greg Corbett\My Documents\Scanned and Reduced photos\Country\Thailand\Chatree Aug 2004\Chatree DDH2532 108m marc close up 16 Aug 2004002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8" y="21158"/>
            <a:ext cx="3523320" cy="234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971454" y="3356992"/>
            <a:ext cx="1455848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/>
              <a:t>Mineral Hill</a:t>
            </a:r>
            <a:endParaRPr lang="en-AU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870" y="3933056"/>
            <a:ext cx="3870201" cy="25801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6004" y="6457890"/>
            <a:ext cx="81144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000" dirty="0" smtClean="0"/>
              <a:t>Drake</a:t>
            </a:r>
            <a:endParaRPr lang="en-A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967126" y="0"/>
            <a:ext cx="109517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000" dirty="0" err="1" smtClean="0"/>
              <a:t>Chatree</a:t>
            </a:r>
            <a:r>
              <a:rPr lang="en-AU" sz="2000" dirty="0" smtClean="0"/>
              <a:t>,</a:t>
            </a:r>
          </a:p>
          <a:p>
            <a:r>
              <a:rPr lang="en-AU" sz="2000" dirty="0" smtClean="0"/>
              <a:t>Thailand</a:t>
            </a:r>
            <a:endParaRPr lang="en-A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464913" y="6177498"/>
            <a:ext cx="216597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AU" sz="2000" dirty="0" err="1" smtClean="0"/>
              <a:t>Lihir</a:t>
            </a:r>
            <a:r>
              <a:rPr lang="en-AU" sz="2000" dirty="0" smtClean="0"/>
              <a:t> </a:t>
            </a:r>
          </a:p>
          <a:p>
            <a:pPr algn="ctr"/>
            <a:r>
              <a:rPr lang="en-AU" sz="2000" dirty="0" smtClean="0"/>
              <a:t>Papua New Guinea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975316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smtClean="0"/>
              <a:t>Quartz-sulphide Au Australia</a:t>
            </a:r>
            <a:endParaRPr lang="en-AU" sz="3600" smtClean="0"/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endParaRPr lang="en-US" dirty="0" smtClean="0"/>
          </a:p>
        </p:txBody>
      </p:sp>
      <p:pic>
        <p:nvPicPr>
          <p:cNvPr id="47109" name="Picture 4" descr="C:\Documents and Settings\Greg Corbett\My Documents\Scanned and Reduced photos\Country\Australia\Adelong qtz sulp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4495800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C:\Documents and Settings\Greg Corbett\My Documents\Scanned and Reduced photos\Country\Australia\Paulsens\PaulsensPyr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87400"/>
            <a:ext cx="441960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0" y="457200"/>
            <a:ext cx="1067921" cy="400110"/>
          </a:xfrm>
          <a:prstGeom prst="rect">
            <a:avLst/>
          </a:prstGeom>
          <a:solidFill>
            <a:srgbClr val="2408F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AU" sz="2000" dirty="0" smtClean="0"/>
              <a:t>Adelong</a:t>
            </a:r>
            <a:endParaRPr lang="en-AU" sz="2000" dirty="0"/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7232650" y="533400"/>
            <a:ext cx="1603375" cy="400050"/>
          </a:xfrm>
          <a:prstGeom prst="rect">
            <a:avLst/>
          </a:prstGeom>
          <a:solidFill>
            <a:srgbClr val="2408F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AU" sz="2000"/>
              <a:t>Paulsens, WA</a:t>
            </a: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136525" y="6518275"/>
            <a:ext cx="1010213" cy="400110"/>
          </a:xfrm>
          <a:prstGeom prst="rect">
            <a:avLst/>
          </a:prstGeom>
          <a:solidFill>
            <a:srgbClr val="2408F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AU" sz="2000" dirty="0" smtClean="0"/>
              <a:t>Burraga</a:t>
            </a:r>
            <a:endParaRPr lang="en-AU" sz="2000" dirty="0"/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4784725" y="6365875"/>
            <a:ext cx="1769587" cy="400110"/>
          </a:xfrm>
          <a:prstGeom prst="rect">
            <a:avLst/>
          </a:prstGeom>
          <a:solidFill>
            <a:srgbClr val="2408F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AU" sz="2000" dirty="0" smtClean="0"/>
              <a:t>Mt Wright, Qld</a:t>
            </a:r>
            <a:endParaRPr lang="en-AU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0901"/>
            <a:ext cx="4283968" cy="2854194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0" b="12703"/>
          <a:stretch>
            <a:fillRect/>
          </a:stretch>
        </p:blipFill>
        <p:spPr bwMode="auto">
          <a:xfrm>
            <a:off x="4427161" y="3732213"/>
            <a:ext cx="4773195" cy="262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250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4186808" cy="1143000"/>
          </a:xfrm>
        </p:spPr>
        <p:txBody>
          <a:bodyPr/>
          <a:lstStyle/>
          <a:p>
            <a:pPr algn="ctr"/>
            <a:r>
              <a:rPr lang="en-AU" sz="3600" dirty="0" smtClean="0"/>
              <a:t>Porphyry setting</a:t>
            </a:r>
            <a:endParaRPr lang="en-AU" sz="3600" dirty="0"/>
          </a:p>
        </p:txBody>
      </p:sp>
      <p:pic>
        <p:nvPicPr>
          <p:cNvPr id="4" name="Picture 4" descr="C:\My Documents\ScannedPhotos\Country\Philippines\MtMay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317" y="854382"/>
            <a:ext cx="4329683" cy="288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My Documents\ScannedPhotos\Deposit Type\Porphyry\from Titley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4800" t="3525" r="4800" b="3525"/>
          <a:stretch>
            <a:fillRect/>
          </a:stretch>
        </p:blipFill>
        <p:spPr bwMode="auto">
          <a:xfrm>
            <a:off x="368052" y="3820190"/>
            <a:ext cx="4275956" cy="2993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053" descr="C:\Documents and Settings\Greg\My Documents\Scanned and reduced\Country\PNG\Wafi\Wafi Veiw.jpg"/>
          <p:cNvPicPr>
            <a:picLocks noChangeAspect="1" noChangeArrowheads="1"/>
          </p:cNvPicPr>
          <p:nvPr/>
        </p:nvPicPr>
        <p:blipFill>
          <a:blip r:embed="rId4" cstate="print"/>
          <a:srcRect b="4869"/>
          <a:stretch>
            <a:fillRect/>
          </a:stretch>
        </p:blipFill>
        <p:spPr bwMode="auto">
          <a:xfrm>
            <a:off x="5508104" y="25760"/>
            <a:ext cx="3583007" cy="2271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Documents and Settings\Greg\My Documents\Scanned and reduced\Country\Australia\CadiaRidgeway\RidgewayView.jpg"/>
          <p:cNvPicPr>
            <a:picLocks noChangeAspect="1" noChangeArrowheads="1"/>
          </p:cNvPicPr>
          <p:nvPr/>
        </p:nvPicPr>
        <p:blipFill rotWithShape="1">
          <a:blip r:embed="rId5"/>
          <a:srcRect t="21069" b="1"/>
          <a:stretch/>
        </p:blipFill>
        <p:spPr bwMode="auto">
          <a:xfrm>
            <a:off x="5560993" y="4959766"/>
            <a:ext cx="3583007" cy="1884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993" y="2358986"/>
            <a:ext cx="3526925" cy="2350343"/>
          </a:xfrm>
          <a:prstGeom prst="rect">
            <a:avLst/>
          </a:prstGeom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003780" y="4191545"/>
            <a:ext cx="1114425" cy="396875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AU" sz="2000" dirty="0"/>
              <a:t>Grasberg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780" y="1916832"/>
            <a:ext cx="67550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000" dirty="0" err="1" smtClean="0"/>
              <a:t>Wafi</a:t>
            </a:r>
            <a:endParaRPr lang="en-A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860031" y="6397297"/>
            <a:ext cx="122501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000" dirty="0" smtClean="0"/>
              <a:t>Ridgeway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40408747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Greg Corbett\My Documents\Scanned and Reduced photos\Deposit types\Quartz-sulphide\1283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3"/>
          <a:stretch/>
        </p:blipFill>
        <p:spPr bwMode="auto">
          <a:xfrm>
            <a:off x="570780" y="1450975"/>
            <a:ext cx="5513388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275856" y="228600"/>
            <a:ext cx="5106144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dirty="0" smtClean="0"/>
              <a:t>Supergene enrichment</a:t>
            </a:r>
          </a:p>
        </p:txBody>
      </p:sp>
      <p:pic>
        <p:nvPicPr>
          <p:cNvPr id="51204" name="Picture 4" descr="C:\My Documents\ScannedPhotos\Country\Argentina\Patagonia\Argentina la Manchuria jarosite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7564"/>
          <a:stretch>
            <a:fillRect/>
          </a:stretch>
        </p:blipFill>
        <p:spPr bwMode="auto">
          <a:xfrm>
            <a:off x="5410200" y="4078288"/>
            <a:ext cx="3565525" cy="2593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 descr="C:\My Documents\ScannedPhotos\Country\Argentina\Patagonia\Argentina La Manchuria jarosite in core tra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6" r="7086" b="12794"/>
          <a:stretch>
            <a:fillRect/>
          </a:stretch>
        </p:blipFill>
        <p:spPr bwMode="auto">
          <a:xfrm>
            <a:off x="191456" y="4832529"/>
            <a:ext cx="2539008" cy="193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6" descr="C:\Documents and Settings\Greg Corbett\Desktop\Backup\My Documents\ScannedPhotos\Country\Indonesia\Kalimantan\KalimantanBoxwoprk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4038600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My Documents\PPGraphics\Country\PNG\Bil 1-QtzSu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8" r="21428"/>
          <a:stretch>
            <a:fillRect/>
          </a:stretch>
        </p:blipFill>
        <p:spPr bwMode="auto">
          <a:xfrm>
            <a:off x="30907" y="47288"/>
            <a:ext cx="2884910" cy="199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9786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5" y="692150"/>
            <a:ext cx="6173788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72575" cy="62071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sz="3600" smtClean="0"/>
              <a:t>Supergene Au enrichment, Cirianiu, Fiji </a:t>
            </a:r>
          </a:p>
        </p:txBody>
      </p:sp>
      <p:pic>
        <p:nvPicPr>
          <p:cNvPr id="5325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8650"/>
            <a:ext cx="3635375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Box 5"/>
          <p:cNvSpPr txBox="1">
            <a:spLocks noChangeArrowheads="1"/>
          </p:cNvSpPr>
          <p:nvPr/>
        </p:nvSpPr>
        <p:spPr bwMode="auto">
          <a:xfrm>
            <a:off x="0" y="4048125"/>
            <a:ext cx="45307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AU" sz="2000"/>
              <a:t>Disseminated pyrite 2.49 g/t Au 1.8 g/t Ag</a:t>
            </a:r>
          </a:p>
        </p:txBody>
      </p:sp>
      <p:pic>
        <p:nvPicPr>
          <p:cNvPr id="5325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076700"/>
            <a:ext cx="3563937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Box 7"/>
          <p:cNvSpPr txBox="1">
            <a:spLocks noChangeArrowheads="1"/>
          </p:cNvSpPr>
          <p:nvPr/>
        </p:nvSpPr>
        <p:spPr bwMode="auto">
          <a:xfrm>
            <a:off x="3563938" y="6437313"/>
            <a:ext cx="558006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AU" sz="2000"/>
              <a:t>Supergene in a feeder structure 102g/t Au 40.5g/t Ag</a:t>
            </a:r>
          </a:p>
        </p:txBody>
      </p:sp>
      <p:pic>
        <p:nvPicPr>
          <p:cNvPr id="53256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557338"/>
            <a:ext cx="3556000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7" name="TextBox 9"/>
          <p:cNvSpPr txBox="1">
            <a:spLocks noChangeArrowheads="1"/>
          </p:cNvSpPr>
          <p:nvPr/>
        </p:nvSpPr>
        <p:spPr bwMode="auto">
          <a:xfrm>
            <a:off x="7938" y="1125538"/>
            <a:ext cx="206851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AU" sz="2000"/>
              <a:t>Quartz-pyrite vein</a:t>
            </a:r>
          </a:p>
        </p:txBody>
      </p:sp>
    </p:spTree>
    <p:extLst>
      <p:ext uri="{BB962C8B-B14F-4D97-AF65-F5344CB8AC3E}">
        <p14:creationId xmlns:p14="http://schemas.microsoft.com/office/powerpoint/2010/main" val="18012531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103188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dirty="0" smtClean="0"/>
              <a:t>Carbonate-base metal Au and </a:t>
            </a:r>
            <a:r>
              <a:rPr lang="en-US" sz="3600" dirty="0" err="1" smtClean="0"/>
              <a:t>polymetallic</a:t>
            </a:r>
            <a:r>
              <a:rPr lang="en-US" sz="3600" dirty="0" smtClean="0"/>
              <a:t> Ag-Au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pic>
        <p:nvPicPr>
          <p:cNvPr id="55300" name="Picture 4" descr="C:\Documents and Settings\Greg Corbett\My Documents\Scanned and Reduced photos\Models\March 2005\model cbm poly highlight 05mcbpo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55713"/>
            <a:ext cx="8382000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245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My Documents\ScannedPhotos\Country\PNG\Porgera\PorgeraCBMV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6" b="16008"/>
          <a:stretch>
            <a:fillRect/>
          </a:stretch>
        </p:blipFill>
        <p:spPr bwMode="auto">
          <a:xfrm>
            <a:off x="4572000" y="4129088"/>
            <a:ext cx="44958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52400"/>
            <a:ext cx="6781800" cy="1066800"/>
          </a:xfrm>
          <a:solidFill>
            <a:srgbClr val="4008F2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smtClean="0"/>
              <a:t>Carbonate-base metal Au – </a:t>
            </a:r>
            <a:r>
              <a:rPr lang="en-US" sz="4000" smtClean="0"/>
              <a:t/>
            </a:r>
            <a:br>
              <a:rPr lang="en-US" sz="4000" smtClean="0"/>
            </a:br>
            <a:r>
              <a:rPr lang="en-US" sz="2000" smtClean="0"/>
              <a:t>Leach and Corbett, 1993, 1994, 1995; Corbett and Leach, 1998</a:t>
            </a:r>
          </a:p>
        </p:txBody>
      </p:sp>
      <p:pic>
        <p:nvPicPr>
          <p:cNvPr id="56324" name="Picture 4" descr="C:\My Documents\PPGraphics\Country\Indonesia\10 Kelian 1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1"/>
          <a:stretch>
            <a:fillRect/>
          </a:stretch>
        </p:blipFill>
        <p:spPr bwMode="auto">
          <a:xfrm>
            <a:off x="3810000" y="1144588"/>
            <a:ext cx="5257800" cy="2665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5105400" y="3810000"/>
            <a:ext cx="976742" cy="400110"/>
          </a:xfrm>
          <a:prstGeom prst="rect">
            <a:avLst/>
          </a:prstGeom>
          <a:solidFill>
            <a:srgbClr val="0A25F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dirty="0" err="1"/>
              <a:t>Porgera</a:t>
            </a:r>
            <a:endParaRPr lang="en-AU" sz="2000" dirty="0"/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7772400" y="3200400"/>
            <a:ext cx="867545" cy="400110"/>
          </a:xfrm>
          <a:prstGeom prst="rect">
            <a:avLst/>
          </a:prstGeom>
          <a:solidFill>
            <a:srgbClr val="0A25F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dirty="0" err="1"/>
              <a:t>Kelian</a:t>
            </a:r>
            <a:endParaRPr lang="en-AU" sz="2000" dirty="0"/>
          </a:p>
        </p:txBody>
      </p:sp>
      <p:pic>
        <p:nvPicPr>
          <p:cNvPr id="56327" name="Picture 7" descr="C:\Documents and Settings\Greg Corbett\My Documents\Scanned and Reduced photos\Deposit types\Carbonate-base metal\CBM SW Pacific Feb 2006 1240g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508952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TextBox 1"/>
          <p:cNvSpPr txBox="1">
            <a:spLocks noChangeArrowheads="1"/>
          </p:cNvSpPr>
          <p:nvPr/>
        </p:nvSpPr>
        <p:spPr bwMode="auto">
          <a:xfrm>
            <a:off x="6588125" y="3810000"/>
            <a:ext cx="2260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AU" sz="2000"/>
              <a:t>Both dark sphalerite</a:t>
            </a:r>
          </a:p>
        </p:txBody>
      </p:sp>
    </p:spTree>
    <p:extLst>
      <p:ext uri="{BB962C8B-B14F-4D97-AF65-F5344CB8AC3E}">
        <p14:creationId xmlns:p14="http://schemas.microsoft.com/office/powerpoint/2010/main" val="15583728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Documents and Settings\Greg Corbett\My Documents\Scanned and Reduced photos\Models\March 2005\12461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61"/>
          <a:stretch>
            <a:fillRect/>
          </a:stretch>
        </p:blipFill>
        <p:spPr bwMode="auto">
          <a:xfrm>
            <a:off x="228600" y="1765300"/>
            <a:ext cx="4957763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Picture 3" descr="C:\My Documents\ScannedPhotos\Country\Australia\Bowdens red sphalerite.jpg"/>
          <p:cNvSpPr>
            <a:spLocks noChangeAspect="1" noChangeArrowheads="1"/>
          </p:cNvSpPr>
          <p:nvPr/>
        </p:nvSpPr>
        <p:spPr bwMode="auto">
          <a:xfrm>
            <a:off x="6324600" y="3581400"/>
            <a:ext cx="28194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4450"/>
            <a:ext cx="5715000" cy="1676400"/>
          </a:xfrm>
          <a:solidFill>
            <a:srgbClr val="0A25F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smtClean="0"/>
              <a:t>Sphalerite zonation in carbonate base metal Au &amp; polymetallic Ag-Au</a:t>
            </a:r>
            <a:br>
              <a:rPr lang="en-US" sz="3600" smtClean="0"/>
            </a:br>
            <a:endParaRPr lang="en-US" sz="3600" smtClean="0"/>
          </a:p>
        </p:txBody>
      </p:sp>
      <p:pic>
        <p:nvPicPr>
          <p:cNvPr id="65541" name="Picture 5" descr="C:\My Documents\PPGraphics\Country\Indonesia\10 Kelian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" t="25230" r="7317" b="23538"/>
          <a:stretch>
            <a:fillRect/>
          </a:stretch>
        </p:blipFill>
        <p:spPr bwMode="auto">
          <a:xfrm>
            <a:off x="5334000" y="5334000"/>
            <a:ext cx="3810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4648200" y="6461125"/>
            <a:ext cx="1973263" cy="396875"/>
          </a:xfrm>
          <a:prstGeom prst="rect">
            <a:avLst/>
          </a:prstGeom>
          <a:solidFill>
            <a:srgbClr val="4008F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/>
              <a:t>Kelian, Indonesia</a:t>
            </a:r>
            <a:endParaRPr lang="en-AU" sz="2000"/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5105400" y="4114800"/>
            <a:ext cx="1257300" cy="701675"/>
          </a:xfrm>
          <a:prstGeom prst="rect">
            <a:avLst/>
          </a:prstGeom>
          <a:solidFill>
            <a:srgbClr val="4008F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/>
              <a:t>Bowdens, </a:t>
            </a:r>
          </a:p>
          <a:p>
            <a:pPr eaLnBrk="1" hangingPunct="1"/>
            <a:r>
              <a:rPr lang="en-US" sz="2000"/>
              <a:t>Australia</a:t>
            </a:r>
            <a:endParaRPr lang="en-AU" sz="2000"/>
          </a:p>
        </p:txBody>
      </p:sp>
      <p:pic>
        <p:nvPicPr>
          <p:cNvPr id="65544" name="Picture 8" descr="C:\My Documents\ScannedPhotos\Country\Russia\KumrochYellowSph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76400"/>
            <a:ext cx="25146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5181600" y="2514600"/>
            <a:ext cx="1466850" cy="1006475"/>
          </a:xfrm>
          <a:prstGeom prst="rect">
            <a:avLst/>
          </a:prstGeom>
          <a:solidFill>
            <a:srgbClr val="4008F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/>
              <a:t>Kumrock, </a:t>
            </a:r>
          </a:p>
          <a:p>
            <a:pPr eaLnBrk="1" hangingPunct="1"/>
            <a:r>
              <a:rPr lang="en-US" sz="2000"/>
              <a:t>Kamchatka, </a:t>
            </a:r>
          </a:p>
          <a:p>
            <a:pPr eaLnBrk="1" hangingPunct="1"/>
            <a:r>
              <a:rPr lang="en-US" sz="2000"/>
              <a:t>E. Russia</a:t>
            </a:r>
            <a:endParaRPr lang="en-AU" sz="2000"/>
          </a:p>
        </p:txBody>
      </p:sp>
      <p:pic>
        <p:nvPicPr>
          <p:cNvPr id="65546" name="Picture 10" descr="C:\Documents and Settings\Greg Corbett\My Documents\Scanned and Reduced photos\Country\Peru\MHC Oct 04\White sph San Martin A00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17" r="21053" b="2438"/>
          <a:stretch>
            <a:fillRect/>
          </a:stretch>
        </p:blipFill>
        <p:spPr bwMode="auto">
          <a:xfrm>
            <a:off x="6172200" y="0"/>
            <a:ext cx="2971800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5241925" y="1690688"/>
            <a:ext cx="1317625" cy="701675"/>
          </a:xfrm>
          <a:prstGeom prst="rect">
            <a:avLst/>
          </a:prstGeom>
          <a:solidFill>
            <a:srgbClr val="0808F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/>
              <a:t>San Martin</a:t>
            </a:r>
          </a:p>
          <a:p>
            <a:pPr eaLnBrk="1" hangingPunct="1"/>
            <a:r>
              <a:rPr lang="en-US" sz="2000"/>
              <a:t>Peru</a:t>
            </a:r>
            <a:endParaRPr lang="en-AU" sz="2000"/>
          </a:p>
        </p:txBody>
      </p:sp>
      <p:pic>
        <p:nvPicPr>
          <p:cNvPr id="65548" name="Picture 11" descr="Bowdens red sphalerit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3"/>
          <a:stretch>
            <a:fillRect/>
          </a:stretch>
        </p:blipFill>
        <p:spPr bwMode="auto">
          <a:xfrm>
            <a:off x="6299200" y="3643313"/>
            <a:ext cx="28448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796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t="4825" r="3778" b="8156"/>
          <a:stretch/>
        </p:blipFill>
        <p:spPr bwMode="auto">
          <a:xfrm>
            <a:off x="3500438" y="3278237"/>
            <a:ext cx="5643562" cy="36008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29"/>
          <a:stretch/>
        </p:blipFill>
        <p:spPr bwMode="auto">
          <a:xfrm>
            <a:off x="4657367" y="0"/>
            <a:ext cx="4360301" cy="32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13838" cy="836712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sz="3600" dirty="0" smtClean="0"/>
              <a:t>Breccia hosted carbonate-base metal Au </a:t>
            </a:r>
          </a:p>
        </p:txBody>
      </p:sp>
      <p:pic>
        <p:nvPicPr>
          <p:cNvPr id="8" name="Picture 4" descr="C:\My Documents\ScannedPhotos\Country\Australia\16 Leyshon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71202"/>
            <a:ext cx="4310733" cy="287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70" b="11189"/>
          <a:stretch/>
        </p:blipFill>
        <p:spPr>
          <a:xfrm>
            <a:off x="-2" y="3717032"/>
            <a:ext cx="3372167" cy="1441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5" b="8708"/>
          <a:stretch/>
        </p:blipFill>
        <p:spPr>
          <a:xfrm>
            <a:off x="35471" y="5126468"/>
            <a:ext cx="3281004" cy="17069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94" y="4839959"/>
            <a:ext cx="100860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000" dirty="0" err="1" smtClean="0"/>
              <a:t>Keillian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9376064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reg\Documents\Data by country 20 Mar 2013\Australia\Drake 2011\116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"/>
          <a:stretch/>
        </p:blipFill>
        <p:spPr bwMode="auto">
          <a:xfrm>
            <a:off x="3779912" y="3689449"/>
            <a:ext cx="5249266" cy="30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008" y="79719"/>
            <a:ext cx="4042792" cy="1143000"/>
          </a:xfrm>
        </p:spPr>
        <p:txBody>
          <a:bodyPr/>
          <a:lstStyle/>
          <a:p>
            <a:r>
              <a:rPr lang="en-AU" sz="3600" dirty="0" smtClean="0"/>
              <a:t>Drake Goldfield </a:t>
            </a:r>
            <a:endParaRPr lang="en-AU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818173"/>
            <a:ext cx="3963142" cy="264044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38"/>
            <a:ext cx="3491880" cy="23264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27784" y="2014295"/>
            <a:ext cx="126695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000" dirty="0" smtClean="0"/>
              <a:t>2.5g/t  Au </a:t>
            </a:r>
            <a:endParaRPr lang="en-A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891093" y="3227784"/>
            <a:ext cx="125290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6 g/t Au 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4" y="4443051"/>
            <a:ext cx="3527817" cy="23504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6" y="2352213"/>
            <a:ext cx="3448134" cy="22973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44101" y="4394468"/>
            <a:ext cx="126695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000" dirty="0" smtClean="0"/>
              <a:t>668g/t Ag 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4968712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274638"/>
            <a:ext cx="4248472" cy="1143000"/>
          </a:xfrm>
        </p:spPr>
        <p:txBody>
          <a:bodyPr/>
          <a:lstStyle/>
          <a:p>
            <a:pPr algn="ctr"/>
            <a:r>
              <a:rPr lang="en-AU" sz="3600" dirty="0" smtClean="0"/>
              <a:t>Emperor </a:t>
            </a:r>
            <a:r>
              <a:rPr lang="en-AU" sz="3600" dirty="0" err="1" smtClean="0"/>
              <a:t>flatmakes</a:t>
            </a:r>
            <a:r>
              <a:rPr lang="en-AU" sz="3600" dirty="0" smtClean="0"/>
              <a:t> </a:t>
            </a:r>
            <a:endParaRPr lang="en-AU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063" y="188640"/>
            <a:ext cx="4819464" cy="321297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96752"/>
            <a:ext cx="3975902" cy="5616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0367" b="7040"/>
          <a:stretch/>
        </p:blipFill>
        <p:spPr>
          <a:xfrm>
            <a:off x="3926817" y="3558133"/>
            <a:ext cx="5213163" cy="325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776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485"/>
            <a:ext cx="5531519" cy="37921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1143000"/>
          </a:xfrm>
        </p:spPr>
        <p:txBody>
          <a:bodyPr/>
          <a:lstStyle/>
          <a:p>
            <a:r>
              <a:rPr lang="en-AU" sz="3600" dirty="0" smtClean="0"/>
              <a:t>Drake caldera collapse</a:t>
            </a:r>
            <a:endParaRPr lang="en-AU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519" y="2465057"/>
            <a:ext cx="3606155" cy="2404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0" b="40625"/>
          <a:stretch/>
        </p:blipFill>
        <p:spPr>
          <a:xfrm>
            <a:off x="26888" y="4954860"/>
            <a:ext cx="9144000" cy="171450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496" y="10053"/>
            <a:ext cx="3682504" cy="2455003"/>
          </a:xfrm>
        </p:spPr>
      </p:pic>
      <p:sp>
        <p:nvSpPr>
          <p:cNvPr id="10" name="TextBox 9"/>
          <p:cNvSpPr txBox="1"/>
          <p:nvPr/>
        </p:nvSpPr>
        <p:spPr>
          <a:xfrm>
            <a:off x="5692675" y="4594735"/>
            <a:ext cx="120417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000" dirty="0" smtClean="0"/>
              <a:t>Red Rock</a:t>
            </a:r>
            <a:endParaRPr lang="en-A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914543" y="1095357"/>
            <a:ext cx="179408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AU" sz="2000" dirty="0" smtClean="0"/>
              <a:t>Lady Hampton </a:t>
            </a:r>
          </a:p>
          <a:p>
            <a:pPr algn="ctr"/>
            <a:r>
              <a:rPr lang="en-AU" sz="2000" dirty="0" smtClean="0"/>
              <a:t>5.1g/t Au</a:t>
            </a:r>
            <a:endParaRPr lang="en-A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7029375" y="6222503"/>
            <a:ext cx="113871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000" dirty="0" smtClean="0"/>
              <a:t>6.6g/t Au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3237725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1288" y="257174"/>
            <a:ext cx="3322712" cy="1143000"/>
          </a:xfrm>
        </p:spPr>
        <p:txBody>
          <a:bodyPr/>
          <a:lstStyle/>
          <a:p>
            <a:pPr algn="ctr"/>
            <a:r>
              <a:rPr lang="en-AU" sz="3600" dirty="0" smtClean="0"/>
              <a:t>Cowal</a:t>
            </a:r>
            <a:endParaRPr lang="en-AU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7"/>
          <a:stretch/>
        </p:blipFill>
        <p:spPr>
          <a:xfrm>
            <a:off x="14381" y="257174"/>
            <a:ext cx="6197681" cy="3846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40" b="53333"/>
          <a:stretch/>
        </p:blipFill>
        <p:spPr>
          <a:xfrm>
            <a:off x="6012161" y="980728"/>
            <a:ext cx="3131840" cy="30264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3" t="54784" r="17776" b="4174"/>
          <a:stretch/>
        </p:blipFill>
        <p:spPr>
          <a:xfrm>
            <a:off x="6012161" y="4103660"/>
            <a:ext cx="3131839" cy="2754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4" b="7372"/>
          <a:stretch/>
        </p:blipFill>
        <p:spPr>
          <a:xfrm>
            <a:off x="230406" y="3646139"/>
            <a:ext cx="5421714" cy="31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81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38" y="3921850"/>
            <a:ext cx="6049292" cy="293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/>
          <a:lstStyle/>
          <a:p>
            <a:pPr algn="ctr"/>
            <a:r>
              <a:rPr lang="en-AU" sz="3600" dirty="0" smtClean="0"/>
              <a:t>Roll back rather than magmatic arcs </a:t>
            </a:r>
            <a:endParaRPr lang="en-AU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" t="21903" r="6821" b="65726"/>
          <a:stretch/>
        </p:blipFill>
        <p:spPr>
          <a:xfrm>
            <a:off x="0" y="772676"/>
            <a:ext cx="9099450" cy="1628245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1" t="50227" r="24955" b="40346"/>
          <a:stretch/>
        </p:blipFill>
        <p:spPr>
          <a:xfrm>
            <a:off x="1872778" y="2398233"/>
            <a:ext cx="7238058" cy="12467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888"/>
            <a:ext cx="3260698" cy="2240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560"/>
            <a:ext cx="3260698" cy="217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580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05251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sz="3600" dirty="0" smtClean="0"/>
              <a:t>Fluid evolution – two epithermal end members </a:t>
            </a:r>
          </a:p>
        </p:txBody>
      </p:sp>
      <p:pic>
        <p:nvPicPr>
          <p:cNvPr id="9625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051"/>
            <a:ext cx="9144000" cy="628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D:\Data\KAL\39-Porgera A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0618"/>
            <a:ext cx="4625630" cy="307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6110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618"/>
            <a:ext cx="9132540" cy="1143000"/>
          </a:xfrm>
        </p:spPr>
        <p:txBody>
          <a:bodyPr/>
          <a:lstStyle/>
          <a:p>
            <a:pPr algn="ctr"/>
            <a:r>
              <a:rPr lang="en-AU" sz="3600" dirty="0" smtClean="0"/>
              <a:t>Epithermal quartz Au </a:t>
            </a:r>
            <a:r>
              <a:rPr lang="en-AU" sz="3600" u="sng" dirty="0" smtClean="0"/>
              <a:t>+</a:t>
            </a:r>
            <a:r>
              <a:rPr lang="en-AU" sz="3600" dirty="0" smtClean="0"/>
              <a:t> Ag style </a:t>
            </a:r>
            <a:endParaRPr lang="en-AU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836712"/>
            <a:ext cx="4518856" cy="3010688"/>
          </a:xfrm>
          <a:prstGeom prst="rect">
            <a:avLst/>
          </a:prstGeom>
        </p:spPr>
      </p:pic>
      <p:pic>
        <p:nvPicPr>
          <p:cNvPr id="1026" name="Picture 2" descr="C:\Users\Greg\Documents\Scanned and reduced June 2013\Country\Australia\Mineral Hill\Acc TMH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36712"/>
            <a:ext cx="4415541" cy="294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847400"/>
            <a:ext cx="4451748" cy="29659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3945" y="3447290"/>
            <a:ext cx="145584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000" dirty="0" smtClean="0"/>
              <a:t>Mineral Hill</a:t>
            </a:r>
            <a:endParaRPr lang="en-A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059832" y="6279703"/>
            <a:ext cx="133376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000" dirty="0" smtClean="0"/>
              <a:t>Twin Hills </a:t>
            </a:r>
            <a:endParaRPr lang="en-AU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3" t="28781" r="31406" b="17699"/>
          <a:stretch/>
        </p:blipFill>
        <p:spPr>
          <a:xfrm>
            <a:off x="5436096" y="3847400"/>
            <a:ext cx="3356034" cy="3011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70801" y="907076"/>
            <a:ext cx="123142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000" dirty="0" smtClean="0"/>
              <a:t>Mt </a:t>
            </a:r>
            <a:r>
              <a:rPr lang="en-AU" sz="2000" dirty="0" err="1" smtClean="0"/>
              <a:t>Boppy</a:t>
            </a:r>
            <a:endParaRPr lang="en-A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076056" y="6413266"/>
            <a:ext cx="115448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000" dirty="0" smtClean="0"/>
              <a:t>Lucknow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6978202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758" y="31477"/>
            <a:ext cx="4962242" cy="33060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67944" y="2796290"/>
            <a:ext cx="114646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000" dirty="0" smtClean="0"/>
              <a:t>The Peak</a:t>
            </a:r>
            <a:endParaRPr lang="en-AU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211258"/>
            <a:ext cx="2392040" cy="35880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6498" y="4365104"/>
            <a:ext cx="184377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000" dirty="0" smtClean="0"/>
              <a:t>New Occidental</a:t>
            </a:r>
            <a:endParaRPr lang="en-AU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04" y="4926745"/>
            <a:ext cx="2824088" cy="18815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77316" y="4541058"/>
            <a:ext cx="153118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000" dirty="0" err="1" smtClean="0"/>
              <a:t>Boppy</a:t>
            </a:r>
            <a:r>
              <a:rPr lang="en-AU" sz="2000" dirty="0" smtClean="0"/>
              <a:t> South</a:t>
            </a:r>
            <a:endParaRPr lang="en-AU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9620"/>
            <a:ext cx="3147616" cy="20970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27784" y="4886558"/>
            <a:ext cx="68480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000" dirty="0" smtClean="0"/>
              <a:t>CSA</a:t>
            </a:r>
            <a:endParaRPr lang="en-AU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9" y="0"/>
            <a:ext cx="3125886" cy="208262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1520" y="2020778"/>
            <a:ext cx="1699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 smtClean="0"/>
              <a:t>Pipeline Ridge</a:t>
            </a:r>
            <a:endParaRPr lang="en-AU" sz="2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6" y="2474518"/>
            <a:ext cx="3161891" cy="2106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6419" y="3429000"/>
            <a:ext cx="2880077" cy="720080"/>
          </a:xfrm>
          <a:solidFill>
            <a:schemeClr val="bg1"/>
          </a:solidFill>
        </p:spPr>
        <p:txBody>
          <a:bodyPr/>
          <a:lstStyle/>
          <a:p>
            <a:r>
              <a:rPr lang="en-AU" sz="3600" dirty="0" smtClean="0"/>
              <a:t>Cobar district</a:t>
            </a: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36369529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ctr"/>
            <a:r>
              <a:rPr lang="en-AU" sz="4000" dirty="0" smtClean="0"/>
              <a:t>Gympie</a:t>
            </a:r>
            <a:endParaRPr lang="en-AU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2"/>
          <a:stretch/>
        </p:blipFill>
        <p:spPr>
          <a:xfrm>
            <a:off x="0" y="785813"/>
            <a:ext cx="9144000" cy="6069308"/>
          </a:xfrm>
        </p:spPr>
      </p:pic>
    </p:spTree>
    <p:extLst>
      <p:ext uri="{BB962C8B-B14F-4D97-AF65-F5344CB8AC3E}">
        <p14:creationId xmlns:p14="http://schemas.microsoft.com/office/powerpoint/2010/main" val="8466611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AU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69" y="548680"/>
            <a:ext cx="9141188" cy="6117282"/>
          </a:xfrm>
        </p:spPr>
      </p:pic>
    </p:spTree>
    <p:extLst>
      <p:ext uri="{BB962C8B-B14F-4D97-AF65-F5344CB8AC3E}">
        <p14:creationId xmlns:p14="http://schemas.microsoft.com/office/powerpoint/2010/main" val="14259912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338"/>
            <a:ext cx="9144000" cy="628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25538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smtClean="0"/>
              <a:t>Low sulphidation Epithermal </a:t>
            </a:r>
            <a:br>
              <a:rPr lang="en-US" sz="3600" smtClean="0"/>
            </a:br>
            <a:r>
              <a:rPr lang="en-US" sz="3600" smtClean="0"/>
              <a:t>Banded Chalcedony-Ginguro Au-Ag veins</a:t>
            </a:r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4267200" y="5305425"/>
            <a:ext cx="2743200" cy="1552575"/>
          </a:xfrm>
          <a:prstGeom prst="rect">
            <a:avLst/>
          </a:prstGeom>
          <a:solidFill>
            <a:srgbClr val="0A25F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chemeClr val="accent1"/>
                </a:solidFill>
              </a:rPr>
              <a:t>Formerly described as adularia-sericite</a:t>
            </a:r>
          </a:p>
          <a:p>
            <a:pPr algn="ctr" eaLnBrk="1" hangingPunct="1"/>
            <a:r>
              <a:rPr lang="en-US" sz="2400">
                <a:solidFill>
                  <a:schemeClr val="accent1"/>
                </a:solidFill>
              </a:rPr>
              <a:t>or quartz-adularia veins</a:t>
            </a:r>
            <a:endParaRPr lang="en-AU" sz="2400">
              <a:solidFill>
                <a:schemeClr val="accent1"/>
              </a:solidFill>
            </a:endParaRPr>
          </a:p>
        </p:txBody>
      </p:sp>
      <p:pic>
        <p:nvPicPr>
          <p:cNvPr id="7" name="Picture 5" descr="D:\Data\KAL\43-Golden Cross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6"/>
          <a:stretch>
            <a:fillRect/>
          </a:stretch>
        </p:blipFill>
        <p:spPr bwMode="auto">
          <a:xfrm>
            <a:off x="-1" y="4077072"/>
            <a:ext cx="4381079" cy="263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2525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096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smtClean="0"/>
              <a:t>Flexures in a throughoing structure,</a:t>
            </a:r>
            <a:r>
              <a:rPr lang="en-US" sz="3200" smtClean="0"/>
              <a:t> Vera Nancy, Australia long section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" b="3993"/>
          <a:stretch>
            <a:fillRect/>
          </a:stretch>
        </p:blipFill>
        <p:spPr bwMode="auto">
          <a:xfrm>
            <a:off x="0" y="1219200"/>
            <a:ext cx="8534400" cy="517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C:\Documents and Settings\Greg Corbett\My Documents\Scanned and Reduced photos\Country\Australia\Vera Nancy\Vera Nancy Banded vein with gingur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5"/>
          <a:stretch>
            <a:fillRect/>
          </a:stretch>
        </p:blipFill>
        <p:spPr bwMode="auto">
          <a:xfrm>
            <a:off x="6324600" y="0"/>
            <a:ext cx="2819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C:\My Documents\ScannedPhotos\Topic\Structure\Structural settings in oblique convergenc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9525" r="49200" b="15874"/>
          <a:stretch>
            <a:fillRect/>
          </a:stretch>
        </p:blipFill>
        <p:spPr bwMode="auto">
          <a:xfrm>
            <a:off x="0" y="3505200"/>
            <a:ext cx="280828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8" y="3505200"/>
            <a:ext cx="527526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4843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/>
          <a:lstStyle/>
          <a:p>
            <a:pPr algn="ctr"/>
            <a:r>
              <a:rPr lang="en-AU" sz="3600" dirty="0" err="1" smtClean="0"/>
              <a:t>Sorpresa</a:t>
            </a:r>
            <a:r>
              <a:rPr lang="en-AU" sz="3600" dirty="0"/>
              <a:t> </a:t>
            </a:r>
            <a:r>
              <a:rPr lang="en-AU" sz="3600" dirty="0" smtClean="0"/>
              <a:t>NSW – </a:t>
            </a:r>
            <a:br>
              <a:rPr lang="en-AU" sz="3600" dirty="0" smtClean="0"/>
            </a:br>
            <a:r>
              <a:rPr lang="en-AU" sz="3600" dirty="0" smtClean="0"/>
              <a:t>sediment hosted replacement </a:t>
            </a:r>
            <a:endParaRPr lang="en-AU" sz="3600" dirty="0"/>
          </a:p>
        </p:txBody>
      </p:sp>
      <p:pic>
        <p:nvPicPr>
          <p:cNvPr id="4" name="Content Placeholder 3" descr="C:\Data\photos\Sorpresa photos\IMG_0021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6" b="21651"/>
          <a:stretch/>
        </p:blipFill>
        <p:spPr bwMode="auto">
          <a:xfrm rot="10800000">
            <a:off x="611558" y="1828799"/>
            <a:ext cx="8051157" cy="44434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228184" y="6001343"/>
            <a:ext cx="234711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From D. </a:t>
            </a:r>
            <a:r>
              <a:rPr lang="en-AU" dirty="0"/>
              <a:t>M</a:t>
            </a:r>
            <a:r>
              <a:rPr lang="en-AU" dirty="0" smtClean="0"/>
              <a:t>enzies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69093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C:\My Documents\ScannedPhotos\Deposit Type\Sediment Hosted Replacement\Sed hosted repl Au 112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"/>
          <a:stretch>
            <a:fillRect/>
          </a:stretch>
        </p:blipFill>
        <p:spPr bwMode="auto">
          <a:xfrm>
            <a:off x="-33338" y="1004888"/>
            <a:ext cx="6159501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7" name="Picture 3" descr="C:\My Documents\PPGraphics\26 Jaspers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904" y="692696"/>
            <a:ext cx="32766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44450"/>
            <a:ext cx="6553200" cy="1143000"/>
          </a:xfrm>
          <a:solidFill>
            <a:srgbClr val="4008F2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smtClean="0"/>
              <a:t>Sediment Hosted Replacement Au</a:t>
            </a:r>
            <a:br>
              <a:rPr lang="en-US" sz="3600" smtClean="0"/>
            </a:br>
            <a:r>
              <a:rPr lang="en-US" sz="3600" smtClean="0"/>
              <a:t>Structure and Lithology Control</a:t>
            </a:r>
          </a:p>
        </p:txBody>
      </p:sp>
      <p:pic>
        <p:nvPicPr>
          <p:cNvPr id="129029" name="Picture 5" descr="C:\My Documents\ScannedPhotos\Country\US\27 Meikle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775200"/>
            <a:ext cx="31242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0" name="Picture 6" descr="C:\My Documents\ScannedPhotos\Country\Indonesia\28 Mesel 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22"/>
          <a:stretch>
            <a:fillRect/>
          </a:stretch>
        </p:blipFill>
        <p:spPr bwMode="auto">
          <a:xfrm>
            <a:off x="5867400" y="2924944"/>
            <a:ext cx="320040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1" name="Text Box 7"/>
          <p:cNvSpPr txBox="1">
            <a:spLocks noChangeArrowheads="1"/>
          </p:cNvSpPr>
          <p:nvPr/>
        </p:nvSpPr>
        <p:spPr bwMode="auto">
          <a:xfrm>
            <a:off x="6466305" y="4365104"/>
            <a:ext cx="2570191" cy="400110"/>
          </a:xfrm>
          <a:prstGeom prst="rect">
            <a:avLst/>
          </a:prstGeom>
          <a:solidFill>
            <a:srgbClr val="4008F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dirty="0" err="1"/>
              <a:t>Miekle</a:t>
            </a:r>
            <a:r>
              <a:rPr lang="en-US" sz="2000" dirty="0"/>
              <a:t>, </a:t>
            </a:r>
            <a:r>
              <a:rPr lang="en-US" sz="2000" dirty="0" smtClean="0"/>
              <a:t>USA, 15g/t Au</a:t>
            </a:r>
            <a:endParaRPr lang="en-AU" sz="2000" dirty="0"/>
          </a:p>
        </p:txBody>
      </p:sp>
      <p:sp>
        <p:nvSpPr>
          <p:cNvPr id="129032" name="Text Box 8"/>
          <p:cNvSpPr txBox="1">
            <a:spLocks noChangeArrowheads="1"/>
          </p:cNvSpPr>
          <p:nvPr/>
        </p:nvSpPr>
        <p:spPr bwMode="auto">
          <a:xfrm>
            <a:off x="5715000" y="2956882"/>
            <a:ext cx="3352800" cy="400110"/>
          </a:xfrm>
          <a:prstGeom prst="rect">
            <a:avLst/>
          </a:prstGeom>
          <a:solidFill>
            <a:srgbClr val="4008F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dirty="0" err="1"/>
              <a:t>Mesel</a:t>
            </a:r>
            <a:r>
              <a:rPr lang="en-US" sz="2000" dirty="0"/>
              <a:t>, </a:t>
            </a:r>
            <a:r>
              <a:rPr lang="en-US" sz="2000" dirty="0" smtClean="0"/>
              <a:t>Indonesia, 2.35g/t Au</a:t>
            </a:r>
            <a:endParaRPr lang="en-AU" sz="2000" dirty="0"/>
          </a:p>
        </p:txBody>
      </p:sp>
      <p:pic>
        <p:nvPicPr>
          <p:cNvPr id="129033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3" y="5064125"/>
            <a:ext cx="2692400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0150"/>
            <a:ext cx="27876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2388" y="5064125"/>
            <a:ext cx="1165225" cy="708025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000" dirty="0"/>
              <a:t>Orpiment</a:t>
            </a:r>
          </a:p>
          <a:p>
            <a:pPr>
              <a:defRPr/>
            </a:pPr>
            <a:r>
              <a:rPr lang="en-AU" sz="2000" dirty="0"/>
              <a:t>As</a:t>
            </a:r>
            <a:r>
              <a:rPr lang="en-AU" sz="1200" dirty="0"/>
              <a:t>2</a:t>
            </a:r>
            <a:r>
              <a:rPr lang="en-AU" sz="2000" dirty="0"/>
              <a:t>S</a:t>
            </a:r>
            <a:r>
              <a:rPr lang="en-AU" sz="1200" dirty="0"/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3338" y="4802188"/>
            <a:ext cx="981076" cy="708025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000" dirty="0"/>
              <a:t>Realgar</a:t>
            </a:r>
          </a:p>
          <a:p>
            <a:pPr>
              <a:defRPr/>
            </a:pPr>
            <a:r>
              <a:rPr lang="en-AU" sz="2000" dirty="0" err="1"/>
              <a:t>AsS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4544853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444" y="17760"/>
            <a:ext cx="8229600" cy="1143000"/>
          </a:xfrm>
        </p:spPr>
        <p:txBody>
          <a:bodyPr/>
          <a:lstStyle/>
          <a:p>
            <a:pPr algn="ctr"/>
            <a:r>
              <a:rPr lang="en-AU" sz="3600" dirty="0" smtClean="0"/>
              <a:t>Styles of magmatic arc Cu-Au</a:t>
            </a:r>
            <a:endParaRPr lang="en-AU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296"/>
            <a:ext cx="8964488" cy="615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69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2355"/>
            <a:ext cx="8892480" cy="65856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19256" cy="70609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AU" sz="3600" dirty="0" smtClean="0"/>
              <a:t>Structural control to porphyry Cu-Au</a:t>
            </a: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906636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67818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dirty="0" smtClean="0"/>
              <a:t>High </a:t>
            </a:r>
            <a:r>
              <a:rPr lang="en-US" sz="3600" dirty="0" err="1" smtClean="0"/>
              <a:t>Sulphidation</a:t>
            </a:r>
            <a:r>
              <a:rPr lang="en-US" sz="3600" dirty="0" smtClean="0"/>
              <a:t> epithermal Au </a:t>
            </a:r>
          </a:p>
        </p:txBody>
      </p:sp>
      <p:pic>
        <p:nvPicPr>
          <p:cNvPr id="23556" name="Picture 5" descr="C:\My Documents\ScannedPhotos\Topic\High Sulphidation\Sappes alunite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1828800"/>
            <a:ext cx="2400300" cy="160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6" descr="C:\My Documents\ScannedPhotos\Topic\High Sulphidation\Sappes cla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429000"/>
            <a:ext cx="24384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7" descr="C:\My Documents\ScannedPhotos\Topic\High Sulphidation\Sappes pyrophylli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226050"/>
            <a:ext cx="24384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5181600" y="752475"/>
            <a:ext cx="16335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/>
              <a:t>MOST</a:t>
            </a:r>
          </a:p>
          <a:p>
            <a:pPr eaLnBrk="1" hangingPunct="1"/>
            <a:r>
              <a:rPr lang="en-US" dirty="0"/>
              <a:t>HOT ACID</a:t>
            </a:r>
            <a:endParaRPr lang="en-AU" dirty="0"/>
          </a:p>
        </p:txBody>
      </p:sp>
      <p:sp>
        <p:nvSpPr>
          <p:cNvPr id="23560" name="Text Box 9"/>
          <p:cNvSpPr txBox="1">
            <a:spLocks noChangeArrowheads="1"/>
          </p:cNvSpPr>
          <p:nvPr/>
        </p:nvSpPr>
        <p:spPr bwMode="auto">
          <a:xfrm>
            <a:off x="5181600" y="6035675"/>
            <a:ext cx="16335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LESSER </a:t>
            </a:r>
          </a:p>
          <a:p>
            <a:pPr eaLnBrk="1" hangingPunct="1"/>
            <a:r>
              <a:rPr lang="en-US"/>
              <a:t>HOT ACID</a:t>
            </a:r>
            <a:endParaRPr lang="en-AU"/>
          </a:p>
        </p:txBody>
      </p:sp>
      <p:pic>
        <p:nvPicPr>
          <p:cNvPr id="23561" name="Picture 10" descr="C:\My Documents\ScannedPhotos\Country\Chile\El Indio Vughy Silica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4000"/>
            <a:ext cx="23622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1" descr="C:\My Documents\ScannedPhotos\Country\PNG\NenaAluniteBreccia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7"/>
          <a:stretch>
            <a:fillRect/>
          </a:stretch>
        </p:blipFill>
        <p:spPr bwMode="auto">
          <a:xfrm>
            <a:off x="3851920" y="2348880"/>
            <a:ext cx="2831553" cy="16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Text Box 12"/>
          <p:cNvSpPr txBox="1">
            <a:spLocks noChangeArrowheads="1"/>
          </p:cNvSpPr>
          <p:nvPr/>
        </p:nvSpPr>
        <p:spPr bwMode="auto">
          <a:xfrm>
            <a:off x="4421311" y="1747664"/>
            <a:ext cx="1163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AU" dirty="0"/>
              <a:t>enargite</a:t>
            </a:r>
          </a:p>
        </p:txBody>
      </p:sp>
      <p:pic>
        <p:nvPicPr>
          <p:cNvPr id="23564" name="Picture 13" descr="C:\Documents and Settings\Greg\My Documents\Scanned and reduced\Country\Fiji\Kasi\35 Kasi 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10938"/>
          <a:stretch>
            <a:fillRect/>
          </a:stretch>
        </p:blipFill>
        <p:spPr bwMode="auto">
          <a:xfrm>
            <a:off x="3851920" y="4233712"/>
            <a:ext cx="2797273" cy="148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C:\Documents and Settings\Greg Corbett\My Documents\Scanned and Reduced photos\Models\As at Feb 2006\high ve low reversed 12483e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" t="7638" r="57500"/>
          <a:stretch/>
        </p:blipFill>
        <p:spPr bwMode="auto">
          <a:xfrm>
            <a:off x="35496" y="881781"/>
            <a:ext cx="3744416" cy="581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2920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Content Placeholder 3" descr="Al bx DDH 58 92.5m Mt Cartlon_2009_06_06_9999_1050008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3786188"/>
            <a:ext cx="4251325" cy="2832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4" descr="vs Mt Cartlon DDH58 81m _2009_06_06_9999_161003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6188"/>
            <a:ext cx="461010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6" descr="eng al bx with vs clast Mt Cartlon DDH4 73m _2009_06_06_9999_236001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5072063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Box 7"/>
          <p:cNvSpPr txBox="1">
            <a:spLocks noChangeArrowheads="1"/>
          </p:cNvSpPr>
          <p:nvPr/>
        </p:nvSpPr>
        <p:spPr bwMode="auto">
          <a:xfrm>
            <a:off x="5286375" y="2357438"/>
            <a:ext cx="33035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AU"/>
              <a:t>Enargite ore with vs clast</a:t>
            </a:r>
          </a:p>
          <a:p>
            <a:pPr eaLnBrk="1" hangingPunct="1"/>
            <a:r>
              <a:rPr lang="en-AU"/>
              <a:t>Vughy silica</a:t>
            </a:r>
          </a:p>
          <a:p>
            <a:pPr eaLnBrk="1" hangingPunct="1"/>
            <a:r>
              <a:rPr lang="en-AU"/>
              <a:t>alunite</a:t>
            </a:r>
          </a:p>
        </p:txBody>
      </p:sp>
      <p:sp>
        <p:nvSpPr>
          <p:cNvPr id="73734" name="Title 1"/>
          <p:cNvSpPr>
            <a:spLocks noGrp="1"/>
          </p:cNvSpPr>
          <p:nvPr>
            <p:ph type="title"/>
          </p:nvPr>
        </p:nvSpPr>
        <p:spPr bwMode="auto">
          <a:xfrm>
            <a:off x="4932363" y="115888"/>
            <a:ext cx="4211637" cy="1143000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sz="3600" smtClean="0"/>
              <a:t>Fluid evolution </a:t>
            </a:r>
            <a:br>
              <a:rPr lang="en-AU" sz="3600" smtClean="0"/>
            </a:br>
            <a:r>
              <a:rPr lang="en-AU" sz="3600" smtClean="0"/>
              <a:t>Mt Carlton, Australia </a:t>
            </a:r>
          </a:p>
        </p:txBody>
      </p:sp>
    </p:spTree>
    <p:extLst>
      <p:ext uri="{BB962C8B-B14F-4D97-AF65-F5344CB8AC3E}">
        <p14:creationId xmlns:p14="http://schemas.microsoft.com/office/powerpoint/2010/main" val="24881634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 bwMode="auto">
          <a:xfrm>
            <a:off x="5572125" y="274638"/>
            <a:ext cx="3392363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sz="4000" dirty="0" smtClean="0"/>
              <a:t>Mt Carlton</a:t>
            </a:r>
            <a:br>
              <a:rPr lang="en-AU" sz="4000" dirty="0" smtClean="0"/>
            </a:br>
            <a:r>
              <a:rPr lang="en-AU" sz="4000" dirty="0" smtClean="0"/>
              <a:t>mineralisation</a:t>
            </a:r>
          </a:p>
        </p:txBody>
      </p:sp>
      <p:pic>
        <p:nvPicPr>
          <p:cNvPr id="74755" name="Content Placeholder 3" descr="Sph ga Mt Cartlon DDH124 69.6m _2009_06_06_9999_13003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8938" cy="3643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5" descr="vg Mt Cartlon DDH124 69.5m _2009_06_06_9999_82003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3857625"/>
            <a:ext cx="4503737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6" descr="700 gt Ag Mt Cartlon_2009_06_06_9999_2050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9213"/>
            <a:ext cx="4500563" cy="29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TextBox 8"/>
          <p:cNvSpPr txBox="1">
            <a:spLocks noChangeArrowheads="1"/>
          </p:cNvSpPr>
          <p:nvPr/>
        </p:nvSpPr>
        <p:spPr bwMode="auto">
          <a:xfrm>
            <a:off x="5162550" y="2571750"/>
            <a:ext cx="3981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AU"/>
              <a:t>Pyrite yellow sphalerite galena</a:t>
            </a:r>
          </a:p>
          <a:p>
            <a:pPr eaLnBrk="1" hangingPunct="1"/>
            <a:r>
              <a:rPr lang="en-AU"/>
              <a:t>700 g/t Ag</a:t>
            </a:r>
          </a:p>
          <a:p>
            <a:pPr eaLnBrk="1" hangingPunct="1"/>
            <a:r>
              <a:rPr lang="en-AU"/>
              <a:t>Visible gold </a:t>
            </a:r>
          </a:p>
        </p:txBody>
      </p:sp>
    </p:spTree>
    <p:extLst>
      <p:ext uri="{BB962C8B-B14F-4D97-AF65-F5344CB8AC3E}">
        <p14:creationId xmlns:p14="http://schemas.microsoft.com/office/powerpoint/2010/main" val="8050423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smtClean="0"/>
              <a:t>Transition from high to low sulphidation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pic>
        <p:nvPicPr>
          <p:cNvPr id="6758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06" b="36459"/>
          <a:stretch>
            <a:fillRect/>
          </a:stretch>
        </p:blipFill>
        <p:spPr bwMode="auto">
          <a:xfrm>
            <a:off x="0" y="731838"/>
            <a:ext cx="8859838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10" descr="C:\Documents and Settings\Greg Corbett\My Documents\Scanned and Reduced photos\Country\US\Goldfield\Goldfield min 1 Nevada00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149725"/>
            <a:ext cx="39116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ext Box 11"/>
          <p:cNvSpPr txBox="1">
            <a:spLocks noChangeArrowheads="1"/>
          </p:cNvSpPr>
          <p:nvPr/>
        </p:nvSpPr>
        <p:spPr bwMode="auto">
          <a:xfrm>
            <a:off x="6782025" y="3789363"/>
            <a:ext cx="2077813" cy="400110"/>
          </a:xfrm>
          <a:prstGeom prst="rect">
            <a:avLst/>
          </a:prstGeom>
          <a:solidFill>
            <a:srgbClr val="0A25F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/>
              <a:t>Goldfield, Nevada</a:t>
            </a:r>
            <a:endParaRPr lang="en-AU" sz="2000"/>
          </a:p>
        </p:txBody>
      </p:sp>
    </p:spTree>
    <p:extLst>
      <p:ext uri="{BB962C8B-B14F-4D97-AF65-F5344CB8AC3E}">
        <p14:creationId xmlns:p14="http://schemas.microsoft.com/office/powerpoint/2010/main" val="13799600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4" descr="C:\My Documents\ScannedPhotos\Country\Chile\El Indio\51-El Indio sigmoid loop Stan Cadd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" b="3149"/>
          <a:stretch>
            <a:fillRect/>
          </a:stretch>
        </p:blipFill>
        <p:spPr bwMode="auto">
          <a:xfrm>
            <a:off x="2179042" y="1060157"/>
            <a:ext cx="412115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4" name="Picture 3" descr="C:\My Documents\ScannedPhotos\Country\Chile\El Indio\El IndioBonanzaA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3779912" cy="251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5" descr="C:\My Documents\ScannedPhotos\Country\Chile\El Indio\El Indio Banded vei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76" y="3058153"/>
            <a:ext cx="2717975" cy="181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18074" y="-24086"/>
            <a:ext cx="6219800" cy="600799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dirty="0" smtClean="0"/>
              <a:t>Fluid evolution El Indio, Chile</a:t>
            </a:r>
          </a:p>
        </p:txBody>
      </p:sp>
      <p:pic>
        <p:nvPicPr>
          <p:cNvPr id="6" name="Picture 6" descr="C:\My Documents\ScannedPhotos\Country\Chile\El Indio\El IndioOldScannedPhotos\Viento sulphide bx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869160"/>
            <a:ext cx="2856010" cy="190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My Documents\ScannedPhotos\Country\Chile\El Indio\El IndioOldScannedPhotos\EL7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45" y="2636303"/>
            <a:ext cx="2908759" cy="193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My Documents\ScannedPhotos\Country\Chile\El Indio\El IndioOldScannedPhotos\EL3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440" y="739577"/>
            <a:ext cx="2808064" cy="187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9181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7884368" cy="5515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1594520" cy="70609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AU" sz="3600" dirty="0" smtClean="0"/>
              <a:t>Skarn</a:t>
            </a:r>
            <a:endParaRPr lang="en-AU" sz="3600" dirty="0"/>
          </a:p>
        </p:txBody>
      </p:sp>
      <p:pic>
        <p:nvPicPr>
          <p:cNvPr id="5" name="Picture 6" descr="C:\Documents and Settings\Greg\My Documents\Scanned and reduced\Country\Australia\Mungana\DDH868 885.6m banded tenn tet  Mungana_209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126" y="2285529"/>
            <a:ext cx="3445469" cy="229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My Documents\ScannedPhotos\Country\Australia\Browns Creek\BrownsCkSheetedQtzVCloseU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127" y="4562142"/>
            <a:ext cx="3445469" cy="229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onstancia 08-1 135.7m vg in qtz spec IMG_223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9645" y="32227"/>
            <a:ext cx="3379952" cy="2253301"/>
          </a:xfrm>
          <a:prstGeom prst="rect">
            <a:avLst/>
          </a:prstGeom>
        </p:spPr>
      </p:pic>
      <p:pic>
        <p:nvPicPr>
          <p:cNvPr id="8" name="Picture 4" descr="C:\Documents and Settings\Greg Corbett\My Documents\Scanned and Reduced photos\Country\Indonesia\Grasberg\ErtsbergForsteriteCalciteSkarn.jpg"/>
          <p:cNvPicPr>
            <a:picLocks noChangeAspect="1" noChangeArrowheads="1"/>
          </p:cNvPicPr>
          <p:nvPr/>
        </p:nvPicPr>
        <p:blipFill>
          <a:blip r:embed="rId6"/>
          <a:srcRect t="15715" b="18571"/>
          <a:stretch>
            <a:fillRect/>
          </a:stretch>
        </p:blipFill>
        <p:spPr bwMode="auto">
          <a:xfrm>
            <a:off x="3491880" y="4725144"/>
            <a:ext cx="2163767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Documents and Settings\Greg Corbett\My Documents\Scanned and Reduced photos\Country\Australia\CadiaRidgeway\CadiaMagSkarnWithSulph.jpg"/>
          <p:cNvPicPr>
            <a:picLocks noChangeAspect="1" noChangeArrowheads="1"/>
          </p:cNvPicPr>
          <p:nvPr/>
        </p:nvPicPr>
        <p:blipFill rotWithShape="1">
          <a:blip r:embed="rId7"/>
          <a:srcRect t="9612" b="11383"/>
          <a:stretch/>
        </p:blipFill>
        <p:spPr bwMode="auto">
          <a:xfrm>
            <a:off x="22325" y="5069583"/>
            <a:ext cx="3397547" cy="178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804248" y="128141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vg</a:t>
            </a:r>
            <a:endParaRPr lang="en-AU" dirty="0"/>
          </a:p>
        </p:txBody>
      </p:sp>
      <p:sp>
        <p:nvSpPr>
          <p:cNvPr id="11" name="TextBox 10"/>
          <p:cNvSpPr txBox="1"/>
          <p:nvPr/>
        </p:nvSpPr>
        <p:spPr>
          <a:xfrm>
            <a:off x="5789620" y="2396190"/>
            <a:ext cx="115288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000" dirty="0" err="1" smtClean="0"/>
              <a:t>Mungana</a:t>
            </a:r>
            <a:endParaRPr lang="en-A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681915" y="6454987"/>
            <a:ext cx="165942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000" dirty="0" smtClean="0"/>
              <a:t>Browns Creek</a:t>
            </a:r>
            <a:endParaRPr lang="en-A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184114" y="4329463"/>
            <a:ext cx="104727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000" dirty="0" err="1" smtClean="0"/>
              <a:t>Ertsberg</a:t>
            </a:r>
            <a:endParaRPr lang="en-AU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2631605" y="4769956"/>
            <a:ext cx="78258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000" dirty="0" err="1" smtClean="0"/>
              <a:t>Cadia</a:t>
            </a:r>
            <a:endParaRPr lang="en-A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4981495" y="0"/>
            <a:ext cx="19415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000" dirty="0" err="1" smtClean="0"/>
              <a:t>Constantina</a:t>
            </a:r>
            <a:r>
              <a:rPr lang="en-AU" sz="2000" dirty="0" smtClean="0"/>
              <a:t> Peru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4239068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sz="4000" dirty="0" smtClean="0"/>
              <a:t>Lessons for </a:t>
            </a:r>
            <a:r>
              <a:rPr lang="en-AU" sz="4000" dirty="0" err="1" smtClean="0"/>
              <a:t>Tasmanide</a:t>
            </a:r>
            <a:r>
              <a:rPr lang="en-AU" sz="4000" dirty="0" smtClean="0"/>
              <a:t> exploration from the Pacific rim … </a:t>
            </a:r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066" y="1700808"/>
            <a:ext cx="8686800" cy="4525963"/>
          </a:xfrm>
        </p:spPr>
        <p:txBody>
          <a:bodyPr/>
          <a:lstStyle/>
          <a:p>
            <a:r>
              <a:rPr lang="en-AU" dirty="0" smtClean="0"/>
              <a:t>Importance of structures to localise porphyry epithermal </a:t>
            </a:r>
          </a:p>
          <a:p>
            <a:r>
              <a:rPr lang="en-AU" dirty="0" smtClean="0"/>
              <a:t>Triggers to porphyry-epithermal emplacement </a:t>
            </a:r>
          </a:p>
          <a:p>
            <a:r>
              <a:rPr lang="en-AU" dirty="0" smtClean="0"/>
              <a:t>Vectors from porphyry zonation in time and space  </a:t>
            </a:r>
          </a:p>
          <a:p>
            <a:r>
              <a:rPr lang="en-AU" dirty="0" smtClean="0"/>
              <a:t>Styles of epithermal mineralisation as a guide to exploration </a:t>
            </a:r>
          </a:p>
          <a:p>
            <a:r>
              <a:rPr lang="en-AU" dirty="0" err="1" smtClean="0"/>
              <a:t>Skarns</a:t>
            </a:r>
            <a:r>
              <a:rPr lang="en-AU" dirty="0" smtClean="0"/>
              <a:t> as host rocks and prospecting tools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372091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smtClean="0"/>
              <a:t>Go to it yourselves!!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pic>
        <p:nvPicPr>
          <p:cNvPr id="30724" name="Picture 4" descr="C:\Documents and Settings\Greg Corbett\My Documents\Scanned and Reduced photos\Country\Mexico\Bolnisi\Bolnisi April 2007\Guadalupe etc\Goat Guadalupe_68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620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197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" y="747693"/>
            <a:ext cx="9141693" cy="611030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0609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AU" sz="3600" dirty="0" smtClean="0"/>
              <a:t>Transfer structures in Papua New Guinea</a:t>
            </a:r>
            <a:endParaRPr lang="en-A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307" y="6396335"/>
            <a:ext cx="424346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FF00"/>
                </a:solidFill>
              </a:rPr>
              <a:t>From Corbett 1994 on 2005 base</a:t>
            </a:r>
            <a:endParaRPr lang="en-A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994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" y="4653136"/>
            <a:ext cx="3233702" cy="2161406"/>
          </a:xfrm>
          <a:prstGeom prst="rect">
            <a:avLst/>
          </a:prstGeom>
        </p:spPr>
      </p:pic>
      <p:pic>
        <p:nvPicPr>
          <p:cNvPr id="13315" name="Picture 3" descr="C:\Documents and Settings\Greg\My Documents\Scanned and reduced\Country\PNG\Porgera\6-Porgera TS main 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0"/>
            <a:ext cx="7608887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4859338" cy="762000"/>
          </a:xfrm>
          <a:solidFill>
            <a:srgbClr val="0000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sz="3600" smtClean="0">
                <a:solidFill>
                  <a:srgbClr val="FFC000"/>
                </a:solidFill>
              </a:rPr>
              <a:t>Porgera transfer structure</a:t>
            </a:r>
          </a:p>
        </p:txBody>
      </p:sp>
      <p:pic>
        <p:nvPicPr>
          <p:cNvPr id="13317" name="Picture 5" descr="D:\Data\KAL\6-Porgera vie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05064"/>
            <a:ext cx="4213296" cy="280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2756546" cy="206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5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440" y="764704"/>
            <a:ext cx="5183561" cy="44392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5484" y="116632"/>
            <a:ext cx="5138515" cy="1143000"/>
          </a:xfrm>
        </p:spPr>
        <p:txBody>
          <a:bodyPr/>
          <a:lstStyle/>
          <a:p>
            <a:pPr algn="ctr"/>
            <a:r>
              <a:rPr lang="en-AU" sz="3600" dirty="0" err="1" smtClean="0"/>
              <a:t>Wafi</a:t>
            </a:r>
            <a:r>
              <a:rPr lang="en-AU" sz="3600" dirty="0" smtClean="0"/>
              <a:t> Alteration zonation</a:t>
            </a:r>
            <a:endParaRPr lang="en-AU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" y="260649"/>
            <a:ext cx="3998043" cy="2664295"/>
          </a:xfrm>
          <a:prstGeom prst="rect">
            <a:avLst/>
          </a:prstGeom>
        </p:spPr>
      </p:pic>
      <p:pic>
        <p:nvPicPr>
          <p:cNvPr id="10" name="Picture 2052" descr="C:\Documents and Settings\Greg\My Documents\Scanned and reduced\Country\PNG\Wafi\Wafi landsat distance.jpg"/>
          <p:cNvPicPr>
            <a:picLocks noChangeAspect="1" noChangeArrowheads="1"/>
          </p:cNvPicPr>
          <p:nvPr/>
        </p:nvPicPr>
        <p:blipFill rotWithShape="1">
          <a:blip r:embed="rId4" cstate="print"/>
          <a:srcRect b="35088"/>
          <a:stretch/>
        </p:blipFill>
        <p:spPr bwMode="auto">
          <a:xfrm>
            <a:off x="0" y="2924944"/>
            <a:ext cx="3908308" cy="3929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7824" y="3182094"/>
            <a:ext cx="2956086" cy="3703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042" y="4725144"/>
            <a:ext cx="3231957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46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pic>
        <p:nvPicPr>
          <p:cNvPr id="10245" name="Picture 5" descr="C:\Documents and Settings\Greg Corbett\My Documents\DATA by country D Zero\Australia\NSW\Cadia\CadiaFE24.jpeg"/>
          <p:cNvPicPr>
            <a:picLocks noChangeAspect="1" noChangeArrowheads="1"/>
          </p:cNvPicPr>
          <p:nvPr/>
        </p:nvPicPr>
        <p:blipFill>
          <a:blip r:embed="rId3"/>
          <a:srcRect l="6757"/>
          <a:stretch>
            <a:fillRect/>
          </a:stretch>
        </p:blipFill>
        <p:spPr bwMode="auto">
          <a:xfrm>
            <a:off x="0" y="0"/>
            <a:ext cx="4860032" cy="3613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 descr="C:\Documents and Settings\Greg Corbett\My Documents\Scanned and Reduced photos\Maps\Lachlan FB.PNG"/>
          <p:cNvPicPr>
            <a:picLocks noChangeAspect="1" noChangeArrowheads="1"/>
          </p:cNvPicPr>
          <p:nvPr/>
        </p:nvPicPr>
        <p:blipFill>
          <a:blip r:embed="rId4"/>
          <a:srcRect l="3798" t="5620" r="3798" b="5078"/>
          <a:stretch>
            <a:fillRect/>
          </a:stretch>
        </p:blipFill>
        <p:spPr bwMode="auto">
          <a:xfrm>
            <a:off x="9103" y="3759458"/>
            <a:ext cx="4665854" cy="3067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Documents and Settings\Greg\My Documents\DATA by country D Zero\Australia\NSW\Cadia\CadiaFE04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016" y="3759458"/>
            <a:ext cx="4355976" cy="30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7944" y="18330"/>
            <a:ext cx="5080596" cy="1178421"/>
          </a:xfrm>
          <a:solidFill>
            <a:schemeClr val="bg1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dirty="0" err="1" smtClean="0"/>
              <a:t>Cadia</a:t>
            </a:r>
            <a:r>
              <a:rPr lang="en-US" sz="3600" dirty="0" smtClean="0"/>
              <a:t>-Ridgeway &amp; the Lachlan Transverse Zone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64683"/>
            <a:ext cx="3707904" cy="24719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2080" y="3613870"/>
            <a:ext cx="147187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000" dirty="0" err="1" smtClean="0"/>
              <a:t>Cadia</a:t>
            </a:r>
            <a:r>
              <a:rPr lang="en-AU" sz="2000" dirty="0" smtClean="0"/>
              <a:t> “Hill”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59799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">
  <a:themeElements>
    <a:clrScheme name="Default Design 1">
      <a:dk1>
        <a:srgbClr val="200B5B"/>
      </a:dk1>
      <a:lt1>
        <a:srgbClr val="EAEAEA"/>
      </a:lt1>
      <a:dk2>
        <a:srgbClr val="6600FF"/>
      </a:dk2>
      <a:lt2>
        <a:srgbClr val="FFCC66"/>
      </a:lt2>
      <a:accent1>
        <a:srgbClr val="EEB00B"/>
      </a:accent1>
      <a:accent2>
        <a:srgbClr val="6600CC"/>
      </a:accent2>
      <a:accent3>
        <a:srgbClr val="B8AAFF"/>
      </a:accent3>
      <a:accent4>
        <a:srgbClr val="C8C8C8"/>
      </a:accent4>
      <a:accent5>
        <a:srgbClr val="F5D4AA"/>
      </a:accent5>
      <a:accent6>
        <a:srgbClr val="5C00B9"/>
      </a:accent6>
      <a:hlink>
        <a:srgbClr val="FF33CC"/>
      </a:hlink>
      <a:folHlink>
        <a:srgbClr val="CC99FF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</Template>
  <TotalTime>1693</TotalTime>
  <Words>590</Words>
  <Application>Microsoft Office PowerPoint</Application>
  <PresentationFormat>On-screen Show (4:3)</PresentationFormat>
  <Paragraphs>198</Paragraphs>
  <Slides>57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Blue</vt:lpstr>
      <vt:lpstr>Porphyry field training course</vt:lpstr>
      <vt:lpstr>Exploration for Tasmanides Arc-style Cu-Au in a Pacific rim context </vt:lpstr>
      <vt:lpstr>Porphyry setting</vt:lpstr>
      <vt:lpstr>Roll back rather than magmatic arcs </vt:lpstr>
      <vt:lpstr>Structural control to porphyry Cu-Au</vt:lpstr>
      <vt:lpstr>Transfer structures in Papua New Guinea</vt:lpstr>
      <vt:lpstr>Porgera transfer structure</vt:lpstr>
      <vt:lpstr>Wafi Alteration zonation</vt:lpstr>
      <vt:lpstr>Cadia-Ridgeway &amp; the Lachlan Transverse Zone</vt:lpstr>
      <vt:lpstr>Mineralised growth faults </vt:lpstr>
      <vt:lpstr>Structure in porphyry systems – localisation  </vt:lpstr>
      <vt:lpstr>Structural control to porphyry Cu-Au</vt:lpstr>
      <vt:lpstr>Arc parallel faults and  Chuquicamata localised by a splay in oblique convergence</vt:lpstr>
      <vt:lpstr>La Escondida</vt:lpstr>
      <vt:lpstr>New South Wales </vt:lpstr>
      <vt:lpstr>Dextral transpression</vt:lpstr>
      <vt:lpstr>Changes in converge as a trigger for intrusion</vt:lpstr>
      <vt:lpstr>Vectors to blind porphyry Cu-Au </vt:lpstr>
      <vt:lpstr>Zoned prograde alteration</vt:lpstr>
      <vt:lpstr>Barren shoulders vs lithocaps</vt:lpstr>
      <vt:lpstr>Wafi Alteration zonation</vt:lpstr>
      <vt:lpstr>Phyllic alteration</vt:lpstr>
      <vt:lpstr>D veins – sulphide lodes with sericite selvages</vt:lpstr>
      <vt:lpstr>Mineral Hill </vt:lpstr>
      <vt:lpstr>15 g/t Au  in a  D vein </vt:lpstr>
      <vt:lpstr>Styles of magmatic arc Cu-Au</vt:lpstr>
      <vt:lpstr>Low sulphidation epithermal quartz-sulphide Au + Cu</vt:lpstr>
      <vt:lpstr>Variations in quartz-sulphide Au + Cu</vt:lpstr>
      <vt:lpstr>Quartz-sulphide Au Australia</vt:lpstr>
      <vt:lpstr>Supergene enrichment</vt:lpstr>
      <vt:lpstr>Supergene Au enrichment, Cirianiu, Fiji </vt:lpstr>
      <vt:lpstr>Carbonate-base metal Au and polymetallic Ag-Au</vt:lpstr>
      <vt:lpstr>Carbonate-base metal Au –  Leach and Corbett, 1993, 1994, 1995; Corbett and Leach, 1998</vt:lpstr>
      <vt:lpstr>Sphalerite zonation in carbonate base metal Au &amp; polymetallic Ag-Au </vt:lpstr>
      <vt:lpstr>Breccia hosted carbonate-base metal Au </vt:lpstr>
      <vt:lpstr>Drake Goldfield </vt:lpstr>
      <vt:lpstr>Emperor flatmakes </vt:lpstr>
      <vt:lpstr>Drake caldera collapse</vt:lpstr>
      <vt:lpstr>Cowal</vt:lpstr>
      <vt:lpstr>Fluid evolution – two epithermal end members </vt:lpstr>
      <vt:lpstr>Epithermal quartz Au + Ag style </vt:lpstr>
      <vt:lpstr>Cobar district</vt:lpstr>
      <vt:lpstr>Gympie</vt:lpstr>
      <vt:lpstr>PowerPoint Presentation</vt:lpstr>
      <vt:lpstr>Low sulphidation Epithermal  Banded Chalcedony-Ginguro Au-Ag veins</vt:lpstr>
      <vt:lpstr>Flexures in a throughoing structure, Vera Nancy, Australia long section</vt:lpstr>
      <vt:lpstr>Sorpresa NSW –  sediment hosted replacement </vt:lpstr>
      <vt:lpstr>Sediment Hosted Replacement Au Structure and Lithology Control</vt:lpstr>
      <vt:lpstr>Styles of magmatic arc Cu-Au</vt:lpstr>
      <vt:lpstr>High Sulphidation epithermal Au </vt:lpstr>
      <vt:lpstr>Fluid evolution  Mt Carlton, Australia </vt:lpstr>
      <vt:lpstr>Mt Carlton mineralisation</vt:lpstr>
      <vt:lpstr>Transition from high to low sulphidation</vt:lpstr>
      <vt:lpstr>Fluid evolution El Indio, Chile</vt:lpstr>
      <vt:lpstr>Skarn</vt:lpstr>
      <vt:lpstr>Lessons for Tasmanide exploration from the Pacific rim … </vt:lpstr>
      <vt:lpstr>Go to it yourselves!!</vt:lpstr>
    </vt:vector>
  </TitlesOfParts>
  <Company>Corbett Geological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</dc:creator>
  <cp:lastModifiedBy>Greg</cp:lastModifiedBy>
  <cp:revision>101</cp:revision>
  <cp:lastPrinted>1601-01-01T00:00:00Z</cp:lastPrinted>
  <dcterms:created xsi:type="dcterms:W3CDTF">2010-03-06T23:28:16Z</dcterms:created>
  <dcterms:modified xsi:type="dcterms:W3CDTF">2013-09-11T21:12:35Z</dcterms:modified>
</cp:coreProperties>
</file>